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00"/>
    <p:restoredTop sz="94648"/>
  </p:normalViewPr>
  <p:slideViewPr>
    <p:cSldViewPr snapToGrid="0">
      <p:cViewPr varScale="1">
        <p:scale>
          <a:sx n="121" d="100"/>
          <a:sy n="121" d="100"/>
        </p:scale>
        <p:origin x="656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93E01AF-6293-1CC7-07F1-4B9DFD7E52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92434C36-0145-373A-776E-1CC061AAF8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3B06D87-F676-913B-2353-E78CA2A51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FB3BE-F120-E744-9406-567DD4106643}" type="datetimeFigureOut">
              <a:rPr kumimoji="1" lang="zh-TW" altLang="en-US" smtClean="0"/>
              <a:t>2022/9/25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DB8ADBC-33D4-7516-12C1-C6ACCCBEB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FBC8324-14B6-5CC7-AD71-B75281B6E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1342D-D182-014B-B4E5-98E4ED97880E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383394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7CD57B1-6E2F-AF09-9B80-8712B4685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ECE2DA44-5421-789D-9EC2-C0E3FDDA19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D21F24A-9D07-85E9-C835-D15DBB3E4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FB3BE-F120-E744-9406-567DD4106643}" type="datetimeFigureOut">
              <a:rPr kumimoji="1" lang="zh-TW" altLang="en-US" smtClean="0"/>
              <a:t>2022/9/25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9E95325-9490-F670-4247-CC9FE7244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44E0427-E933-2BF3-D1D4-5FA4C4E52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1342D-D182-014B-B4E5-98E4ED97880E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699067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373A6810-267A-D1A0-9F2E-4D27E83917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6E12CD6A-34D7-A6BB-E014-EDD581FAB0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F610625-C171-997A-9EBE-876CF5939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FB3BE-F120-E744-9406-567DD4106643}" type="datetimeFigureOut">
              <a:rPr kumimoji="1" lang="zh-TW" altLang="en-US" smtClean="0"/>
              <a:t>2022/9/25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E95A9E1-13CD-E64D-FDB3-DC3A001BF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D6C1BF2-5C9B-14E1-24A4-78CE5A05B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1342D-D182-014B-B4E5-98E4ED97880E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204119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1E915A4-E3C0-40BD-3BDB-B1AD58FE0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C018069-52EB-E148-649D-DF3F21625D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9D2E93D-5F68-7BD8-4563-47C8B23C0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FB3BE-F120-E744-9406-567DD4106643}" type="datetimeFigureOut">
              <a:rPr kumimoji="1" lang="zh-TW" altLang="en-US" smtClean="0"/>
              <a:t>2022/9/25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FAA7C05-3CC6-F769-32B7-61ED87C97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F74D3D9-16D9-0FCB-00B9-79D8DDA9D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1342D-D182-014B-B4E5-98E4ED97880E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657652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6F313C5-7ED5-63DB-6F6A-99128A5F9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889C7A2-AF18-615F-78DD-589A69B5CF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09F9320-9941-B4A2-B967-E49876092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FB3BE-F120-E744-9406-567DD4106643}" type="datetimeFigureOut">
              <a:rPr kumimoji="1" lang="zh-TW" altLang="en-US" smtClean="0"/>
              <a:t>2022/9/25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CF971D6-DEFE-925A-8427-2C14F7261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99EC4C1-728F-94A8-9330-A8067534F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1342D-D182-014B-B4E5-98E4ED97880E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8501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6670D82-75EC-B58F-4717-5961B1A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20D85F8-760E-5A9E-F47D-DDA9924DA5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CE4489DE-C9C3-82A2-8C38-D6120F6859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A84B6246-BCF0-4BD3-CF55-E3C7436A0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FB3BE-F120-E744-9406-567DD4106643}" type="datetimeFigureOut">
              <a:rPr kumimoji="1" lang="zh-TW" altLang="en-US" smtClean="0"/>
              <a:t>2022/9/25</a:t>
            </a:fld>
            <a:endParaRPr kumimoji="1"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61089DC8-D55B-9B1A-F5E1-8B0521D42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7FD1979F-CE2F-13F4-655E-DB916941B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1342D-D182-014B-B4E5-98E4ED97880E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736265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CA59A25-0423-0E9D-9140-2725E941C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4BEA0F8-6589-CC29-6DEB-79A917E33C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49BF26D7-CB63-15F0-74C8-3C54290D29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3011BBEC-C7A0-CC9C-C06B-CF37FA04BD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00CCD458-79CD-0A32-349A-9E71DAD10A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898511A1-83F8-D4E5-616C-D9358DC17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FB3BE-F120-E744-9406-567DD4106643}" type="datetimeFigureOut">
              <a:rPr kumimoji="1" lang="zh-TW" altLang="en-US" smtClean="0"/>
              <a:t>2022/9/25</a:t>
            </a:fld>
            <a:endParaRPr kumimoji="1"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6AD7DD12-C8EB-B02A-7905-CBEF6A7DA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4C231D87-A646-804C-5133-159B15D72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1342D-D182-014B-B4E5-98E4ED97880E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937209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B74094C-1CF6-441C-EC2E-71428BB4C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0C0BC78F-DD0F-8ACB-1D58-5EEABCCDC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FB3BE-F120-E744-9406-567DD4106643}" type="datetimeFigureOut">
              <a:rPr kumimoji="1" lang="zh-TW" altLang="en-US" smtClean="0"/>
              <a:t>2022/9/25</a:t>
            </a:fld>
            <a:endParaRPr kumimoji="1"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71D278D2-97C3-EBE9-1626-0C3000E11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72540ACB-52AC-09E2-CB7D-7C99AAE1B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1342D-D182-014B-B4E5-98E4ED97880E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92616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945AB330-1D1A-C99E-7D93-6A6083CA7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FB3BE-F120-E744-9406-567DD4106643}" type="datetimeFigureOut">
              <a:rPr kumimoji="1" lang="zh-TW" altLang="en-US" smtClean="0"/>
              <a:t>2022/9/25</a:t>
            </a:fld>
            <a:endParaRPr kumimoji="1"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CC116816-8E20-D33A-6D9F-284FE9676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224CE2E-FDF9-0DAE-D3C8-381D118BD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1342D-D182-014B-B4E5-98E4ED97880E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78266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1684D7B-CD24-E0F4-77DB-1EA7200E1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31C2072-8ADB-C4A7-A5B8-C63E3AC42E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60913F97-2E71-F123-3727-B0FE3D4DC3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2CD8E915-BE45-BEC3-2F95-84564776F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FB3BE-F120-E744-9406-567DD4106643}" type="datetimeFigureOut">
              <a:rPr kumimoji="1" lang="zh-TW" altLang="en-US" smtClean="0"/>
              <a:t>2022/9/25</a:t>
            </a:fld>
            <a:endParaRPr kumimoji="1"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E63D8E9B-306D-EB6B-D102-B441CAB6E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3052F0AD-BBEB-E4D5-B11E-B2F12EA66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1342D-D182-014B-B4E5-98E4ED97880E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428730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AEFEAA0-FBF7-341F-CEB4-79DD1D0B8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C5C8EBFE-51C5-C9F1-7EAE-B41D864A8C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81E93CC2-AAD8-3E20-4135-BDBE5341C8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020BE4A5-FFA4-B12F-F19E-313D92C49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FB3BE-F120-E744-9406-567DD4106643}" type="datetimeFigureOut">
              <a:rPr kumimoji="1" lang="zh-TW" altLang="en-US" smtClean="0"/>
              <a:t>2022/9/25</a:t>
            </a:fld>
            <a:endParaRPr kumimoji="1"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38A055D5-D458-99F2-1B38-6B25B9918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8159C9F-2FA6-D08D-194F-FF27709CE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1342D-D182-014B-B4E5-98E4ED97880E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757637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662F7B47-7E9A-B88F-425F-0D629FFF4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3041872-8E31-2673-AFD4-74F68D5B83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ED010BD-36B1-00BE-60F2-24A229A1F1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FFB3BE-F120-E744-9406-567DD4106643}" type="datetimeFigureOut">
              <a:rPr kumimoji="1" lang="zh-TW" altLang="en-US" smtClean="0"/>
              <a:t>2022/9/25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9052006-10C5-C5AE-625F-592535C49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0153A0E-BF74-2A6E-B9A1-53452AF101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1342D-D182-014B-B4E5-98E4ED97880E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912281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8260572-73A6-E6EA-939C-2036BB108D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kumimoji="1" lang="en-US" altLang="zh-TW" sz="3600" dirty="0"/>
              <a:t>Sun, L., &amp; Widdicks, M. (2016). </a:t>
            </a:r>
            <a:br>
              <a:rPr kumimoji="1" lang="en-US" altLang="zh-TW" sz="3600" dirty="0"/>
            </a:br>
            <a:r>
              <a:rPr kumimoji="1" lang="en-US" altLang="zh-TW" sz="3600" dirty="0"/>
              <a:t>Why do employees like to be paid with Options?</a:t>
            </a:r>
            <a:br>
              <a:rPr kumimoji="1" lang="en-US" altLang="zh-TW" sz="3600" dirty="0"/>
            </a:br>
            <a:r>
              <a:rPr kumimoji="1" lang="en-US" altLang="zh-TW" sz="3600" dirty="0"/>
              <a:t>- A multi- period prospect theory approach. </a:t>
            </a:r>
            <a:br>
              <a:rPr kumimoji="1" lang="en-US" altLang="zh-TW" sz="3600" dirty="0"/>
            </a:br>
            <a:r>
              <a:rPr kumimoji="1" lang="en-US" altLang="zh-TW" sz="3600" dirty="0"/>
              <a:t>Journal of Corporate Finance, 38, 106-125.</a:t>
            </a:r>
            <a:endParaRPr kumimoji="1" lang="zh-TW" altLang="en-US" sz="3600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30801F12-7F96-F779-44CE-1D0B4694F2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en-US" altLang="zh-TW" dirty="0"/>
          </a:p>
          <a:p>
            <a:r>
              <a:rPr kumimoji="1" lang="en-US" altLang="zh-TW" dirty="0"/>
              <a:t>0927</a:t>
            </a:r>
            <a:r>
              <a:rPr kumimoji="1" lang="zh-TW" altLang="en-US" dirty="0"/>
              <a:t> </a:t>
            </a:r>
            <a:r>
              <a:rPr kumimoji="1" lang="en-US" altLang="zh-TW" dirty="0"/>
              <a:t>meeting</a:t>
            </a:r>
          </a:p>
        </p:txBody>
      </p:sp>
    </p:spTree>
    <p:extLst>
      <p:ext uri="{BB962C8B-B14F-4D97-AF65-F5344CB8AC3E}">
        <p14:creationId xmlns:p14="http://schemas.microsoft.com/office/powerpoint/2010/main" val="29062350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B8CF97C-30B7-6D87-EABC-E7AE1579A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0503"/>
          </a:xfrm>
        </p:spPr>
        <p:txBody>
          <a:bodyPr/>
          <a:lstStyle/>
          <a:p>
            <a:r>
              <a:rPr kumimoji="1" lang="en-US" altLang="zh-TW" dirty="0"/>
              <a:t>Cumulative</a:t>
            </a:r>
            <a:r>
              <a:rPr kumimoji="1" lang="zh-TW" altLang="en-US" dirty="0"/>
              <a:t> </a:t>
            </a:r>
            <a:r>
              <a:rPr kumimoji="1" lang="en-US" altLang="zh-TW" dirty="0"/>
              <a:t>Prospect</a:t>
            </a:r>
            <a:r>
              <a:rPr kumimoji="1" lang="zh-TW" altLang="en-US" dirty="0"/>
              <a:t> </a:t>
            </a:r>
            <a:r>
              <a:rPr kumimoji="1" lang="en-US" altLang="zh-TW" dirty="0"/>
              <a:t>Theory</a:t>
            </a:r>
            <a:r>
              <a:rPr kumimoji="1" lang="zh-TW" altLang="en-US" dirty="0"/>
              <a:t> </a:t>
            </a:r>
            <a:r>
              <a:rPr kumimoji="1" lang="en-US" altLang="zh-TW" dirty="0"/>
              <a:t>model</a:t>
            </a:r>
            <a:endParaRPr kumimoji="1"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86BD4BE7-3A00-B771-1D74-E07251F8998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82262"/>
                <a:ext cx="10515600" cy="5210613"/>
              </a:xfrm>
            </p:spPr>
            <p:txBody>
              <a:bodyPr>
                <a:normAutofit/>
              </a:bodyPr>
              <a:lstStyle/>
              <a:p>
                <a:r>
                  <a:rPr kumimoji="1" lang="en-US" altLang="zh-TW" dirty="0"/>
                  <a:t>We introduce an </a:t>
                </a:r>
                <a:r>
                  <a:rPr kumimoji="1" lang="en-US" altLang="zh-TW" dirty="0">
                    <a:solidFill>
                      <a:srgbClr val="FF0000"/>
                    </a:solidFill>
                  </a:rPr>
                  <a:t>indicator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kumimoji="1"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kumimoji="1" lang="en-US" altLang="zh-TW" dirty="0"/>
                  <a:t>, defined as the </a:t>
                </a:r>
                <a:r>
                  <a:rPr kumimoji="1" lang="en-US" altLang="zh-TW" dirty="0">
                    <a:solidFill>
                      <a:srgbClr val="FF0000"/>
                    </a:solidFill>
                  </a:rPr>
                  <a:t>ratio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kumimoji="1"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kumimoji="1" lang="en-US" altLang="zh-TW" dirty="0">
                    <a:solidFill>
                      <a:srgbClr val="FF0000"/>
                    </a:solidFill>
                  </a:rPr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kumimoji="1"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kumimoji="1" lang="en-US" altLang="zh-TW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1"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kumimoji="1"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den>
                    </m:f>
                  </m:oMath>
                </a14:m>
                <a:r>
                  <a:rPr kumimoji="1" lang="en-US" altLang="zh-TW" dirty="0"/>
                  <a:t>.</a:t>
                </a:r>
              </a:p>
              <a:p>
                <a:endParaRPr kumimoji="1" lang="en-US" altLang="zh-TW" dirty="0"/>
              </a:p>
              <a:p>
                <a:r>
                  <a:rPr kumimoji="1" lang="en-US" altLang="zh-TW" dirty="0"/>
                  <a:t>We still need to define a </a:t>
                </a:r>
                <a:r>
                  <a:rPr kumimoji="1" lang="en-US" altLang="zh-TW" dirty="0">
                    <a:solidFill>
                      <a:schemeClr val="accent1"/>
                    </a:solidFill>
                  </a:rPr>
                  <a:t>standard RP </a:t>
                </a:r>
                <a:r>
                  <a:rPr kumimoji="1" lang="en-US" altLang="zh-TW" dirty="0"/>
                  <a:t>so we use the </a:t>
                </a:r>
                <a:br>
                  <a:rPr kumimoji="1" lang="en-US" altLang="zh-TW" dirty="0"/>
                </a:br>
                <a14:m>
                  <m:oMath xmlns:m="http://schemas.openxmlformats.org/officeDocument/2006/math"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𝑅</m:t>
                    </m:r>
                    <m:sSub>
                      <m:sSub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1" lang="en-US" altLang="zh-TW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kumimoji="1"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TW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kumimoji="1" lang="en-US" altLang="zh-TW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kumimoji="1"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zh-TW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kumimoji="1" lang="en-US" altLang="zh-TW" b="0" i="1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m:rPr>
                                    <m:sty m:val="p"/>
                                  </m:rPr>
                                  <a:rPr kumimoji="1" lang="en-US" altLang="zh-TW" b="0" i="0" smtClean="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r>
                                  <a:rPr kumimoji="1" lang="en-US" altLang="zh-TW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</a:rPr>
                              <m:t>, 0</m:t>
                            </m:r>
                          </m:e>
                        </m:d>
                      </m:e>
                    </m:func>
                  </m:oMath>
                </a14:m>
                <a:br>
                  <a:rPr kumimoji="1" lang="en-US" altLang="zh-TW" b="0" dirty="0"/>
                </a:br>
                <a:r>
                  <a:rPr kumimoji="1" lang="en-US" altLang="zh-TW" dirty="0"/>
                  <a:t>in this case.</a:t>
                </a:r>
              </a:p>
              <a:p>
                <a:pPr marL="0" indent="0">
                  <a:buNone/>
                </a:pPr>
                <a:endParaRPr kumimoji="1" lang="en-US" altLang="zh-TW" dirty="0"/>
              </a:p>
            </p:txBody>
          </p:sp>
        </mc:Choice>
        <mc:Fallback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86BD4BE7-3A00-B771-1D74-E07251F899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82262"/>
                <a:ext cx="10515600" cy="5210613"/>
              </a:xfrm>
              <a:blipFill>
                <a:blip r:embed="rId2"/>
                <a:stretch>
                  <a:fillRect l="-1086" t="-24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17865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B8CF97C-30B7-6D87-EABC-E7AE1579A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0503"/>
          </a:xfrm>
        </p:spPr>
        <p:txBody>
          <a:bodyPr/>
          <a:lstStyle/>
          <a:p>
            <a:r>
              <a:rPr kumimoji="1" lang="en-US" altLang="zh-TW" dirty="0"/>
              <a:t>Cumulative</a:t>
            </a:r>
            <a:r>
              <a:rPr kumimoji="1" lang="zh-TW" altLang="en-US" dirty="0"/>
              <a:t> </a:t>
            </a:r>
            <a:r>
              <a:rPr kumimoji="1" lang="en-US" altLang="zh-TW" dirty="0"/>
              <a:t>Prospect</a:t>
            </a:r>
            <a:r>
              <a:rPr kumimoji="1" lang="zh-TW" altLang="en-US" dirty="0"/>
              <a:t> </a:t>
            </a:r>
            <a:r>
              <a:rPr kumimoji="1" lang="en-US" altLang="zh-TW" dirty="0"/>
              <a:t>Theory</a:t>
            </a:r>
            <a:r>
              <a:rPr kumimoji="1" lang="zh-TW" altLang="en-US" dirty="0"/>
              <a:t> </a:t>
            </a:r>
            <a:r>
              <a:rPr kumimoji="1" lang="en-US" altLang="zh-TW" dirty="0"/>
              <a:t>model</a:t>
            </a:r>
            <a:endParaRPr kumimoji="1"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86BD4BE7-3A00-B771-1D74-E07251F8998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82262"/>
                <a:ext cx="10515600" cy="5210613"/>
              </a:xfrm>
            </p:spPr>
            <p:txBody>
              <a:bodyPr>
                <a:normAutofit/>
              </a:bodyPr>
              <a:lstStyle/>
              <a:p>
                <a:r>
                  <a:rPr kumimoji="1" lang="en-US" altLang="zh-TW" dirty="0"/>
                  <a:t>Intuition of new RP:</a:t>
                </a:r>
                <a:br>
                  <a:rPr kumimoji="1" lang="en-US" altLang="zh-TW" dirty="0"/>
                </a:br>
                <a:br>
                  <a:rPr kumimoji="1" lang="en-US" altLang="zh-TW" dirty="0"/>
                </a:br>
                <a:r>
                  <a:rPr kumimoji="1" lang="en-US" altLang="zh-TW" dirty="0"/>
                  <a:t>If you have </a:t>
                </a:r>
                <a:r>
                  <a:rPr kumimoji="1" lang="en-US" altLang="zh-TW" dirty="0">
                    <a:solidFill>
                      <a:srgbClr val="FF0000"/>
                    </a:solidFill>
                  </a:rPr>
                  <a:t>gains</a:t>
                </a:r>
                <a:r>
                  <a:rPr kumimoji="1" lang="en-US" altLang="zh-TW" dirty="0"/>
                  <a:t> up to time t, then the </a:t>
                </a:r>
                <a:r>
                  <a:rPr kumimoji="1" lang="en-US" altLang="zh-TW" dirty="0">
                    <a:solidFill>
                      <a:srgbClr val="FF0000"/>
                    </a:solidFill>
                  </a:rPr>
                  <a:t>future losses are not as bitter </a:t>
                </a:r>
                <a:r>
                  <a:rPr kumimoji="1" lang="en-US" altLang="zh-TW" dirty="0"/>
                  <a:t>unless they completely wipe out your past gains.  Here we denote </a:t>
                </a:r>
                <a14:m>
                  <m:oMath xmlns:m="http://schemas.openxmlformats.org/officeDocument/2006/math"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𝑃𝑎𝑦𝑜𝑓𝑓</m:t>
                    </m:r>
                    <m:d>
                      <m:d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𝐶𝐸</m:t>
                        </m:r>
                        <m:d>
                          <m:dPr>
                            <m:ctrlPr>
                              <a:rPr kumimoji="1"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TW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kumimoji="1" lang="en-US" altLang="zh-TW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kumimoji="1" lang="en-US" altLang="zh-TW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m:rPr>
                                    <m:sty m:val="p"/>
                                  </m:rPr>
                                  <a:rPr kumimoji="1" lang="en-US" altLang="zh-TW" b="0" i="0" smtClean="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r>
                                  <a:rPr kumimoji="1" lang="en-US" altLang="zh-TW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) , </m:t>
                        </m:r>
                        <m:sSub>
                          <m:sSubPr>
                            <m:ctrlPr>
                              <a:rPr kumimoji="1"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kumimoji="1" lang="en-US" altLang="zh-TW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d>
                  </m:oMath>
                </a14:m>
                <a:r>
                  <a:rPr kumimoji="1" lang="en-US" altLang="zh-TW" dirty="0"/>
                  <a:t> and </a:t>
                </a:r>
                <a14:m>
                  <m:oMath xmlns:m="http://schemas.openxmlformats.org/officeDocument/2006/math">
                    <m:r>
                      <a:rPr kumimoji="1" lang="en-US" altLang="zh-TW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kumimoji="1" lang="en-US" altLang="zh-TW" dirty="0">
                    <a:solidFill>
                      <a:schemeClr val="accent1"/>
                    </a:solidFill>
                  </a:rPr>
                  <a:t> is the loss aversion coefficient</a:t>
                </a:r>
                <a:r>
                  <a:rPr kumimoji="1" lang="en-US" altLang="zh-TW" dirty="0"/>
                  <a:t>.</a:t>
                </a:r>
                <a:br>
                  <a:rPr kumimoji="1" lang="en-US" altLang="zh-TW" dirty="0"/>
                </a:br>
                <a:br>
                  <a:rPr kumimoji="1" lang="en-US" altLang="zh-TW" dirty="0"/>
                </a:br>
                <a:r>
                  <a:rPr kumimoji="1" lang="en-US" altLang="zh-TW" dirty="0"/>
                  <a:t>If you have incurred </a:t>
                </a:r>
                <a:r>
                  <a:rPr kumimoji="1" lang="en-US" altLang="zh-TW" dirty="0">
                    <a:solidFill>
                      <a:srgbClr val="FF0000"/>
                    </a:solidFill>
                  </a:rPr>
                  <a:t>losses</a:t>
                </a:r>
                <a:r>
                  <a:rPr kumimoji="1" lang="en-US" altLang="zh-TW" dirty="0"/>
                  <a:t> up to time t, then </a:t>
                </a:r>
                <a:r>
                  <a:rPr kumimoji="1" lang="en-US" altLang="zh-TW" dirty="0">
                    <a:solidFill>
                      <a:srgbClr val="FF0000"/>
                    </a:solidFill>
                  </a:rPr>
                  <a:t>futures losses are more painful</a:t>
                </a:r>
                <a:r>
                  <a:rPr kumimoji="1" lang="en-US" altLang="zh-TW" dirty="0"/>
                  <a:t>. How much more painful is positively related to your previous losses. </a:t>
                </a:r>
                <a14:m>
                  <m:oMath xmlns:m="http://schemas.openxmlformats.org/officeDocument/2006/math">
                    <m:r>
                      <a:rPr kumimoji="1" lang="en-US" altLang="zh-TW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kumimoji="1" lang="en-US" altLang="zh-TW" dirty="0">
                    <a:solidFill>
                      <a:schemeClr val="accent1"/>
                    </a:solidFill>
                  </a:rPr>
                  <a:t> is the punishment coefficient</a:t>
                </a:r>
                <a:r>
                  <a:rPr kumimoji="1" lang="en-US" altLang="zh-TW" dirty="0"/>
                  <a:t>.</a:t>
                </a:r>
                <a:br>
                  <a:rPr kumimoji="1" lang="en-US" altLang="zh-TW" dirty="0"/>
                </a:br>
                <a:endParaRPr kumimoji="1" lang="en-US" altLang="zh-TW" dirty="0"/>
              </a:p>
            </p:txBody>
          </p:sp>
        </mc:Choice>
        <mc:Fallback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86BD4BE7-3A00-B771-1D74-E07251F899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82262"/>
                <a:ext cx="10515600" cy="5210613"/>
              </a:xfrm>
              <a:blipFill>
                <a:blip r:embed="rId2"/>
                <a:stretch>
                  <a:fillRect l="-1086" t="-1942" r="-36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41376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B8CF97C-30B7-6D87-EABC-E7AE1579A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0503"/>
          </a:xfrm>
        </p:spPr>
        <p:txBody>
          <a:bodyPr/>
          <a:lstStyle/>
          <a:p>
            <a:r>
              <a:rPr kumimoji="1" lang="en-US" altLang="zh-TW" dirty="0"/>
              <a:t>Cumulative</a:t>
            </a:r>
            <a:r>
              <a:rPr kumimoji="1" lang="zh-TW" altLang="en-US" dirty="0"/>
              <a:t> </a:t>
            </a:r>
            <a:r>
              <a:rPr kumimoji="1" lang="en-US" altLang="zh-TW" dirty="0"/>
              <a:t>Prospect</a:t>
            </a:r>
            <a:r>
              <a:rPr kumimoji="1" lang="zh-TW" altLang="en-US" dirty="0"/>
              <a:t> </a:t>
            </a:r>
            <a:r>
              <a:rPr kumimoji="1" lang="en-US" altLang="zh-TW" dirty="0"/>
              <a:t>Theory</a:t>
            </a:r>
            <a:r>
              <a:rPr kumimoji="1" lang="zh-TW" altLang="en-US" dirty="0"/>
              <a:t> </a:t>
            </a:r>
            <a:r>
              <a:rPr kumimoji="1" lang="en-US" altLang="zh-TW" dirty="0"/>
              <a:t>model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6BD4BE7-3A00-B771-1D74-E07251F899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2262"/>
            <a:ext cx="10515600" cy="5210613"/>
          </a:xfrm>
        </p:spPr>
        <p:txBody>
          <a:bodyPr>
            <a:normAutofit/>
          </a:bodyPr>
          <a:lstStyle/>
          <a:p>
            <a:r>
              <a:rPr kumimoji="1" lang="en-US" altLang="zh-TW" dirty="0"/>
              <a:t>Utility function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CD0DDFAE-DAD4-6A8B-769D-8065070AE5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831" y="2000870"/>
            <a:ext cx="11140337" cy="285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9827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41F7212D-374A-FE0E-D72E-9683FC18FA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589" y="2156542"/>
            <a:ext cx="5956822" cy="2732851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5B8CF97C-30B7-6D87-EABC-E7AE1579A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0503"/>
          </a:xfrm>
        </p:spPr>
        <p:txBody>
          <a:bodyPr/>
          <a:lstStyle/>
          <a:p>
            <a:r>
              <a:rPr kumimoji="1" lang="en-US" altLang="zh-TW" dirty="0"/>
              <a:t>Cumulative</a:t>
            </a:r>
            <a:r>
              <a:rPr kumimoji="1" lang="zh-TW" altLang="en-US" dirty="0"/>
              <a:t> </a:t>
            </a:r>
            <a:r>
              <a:rPr kumimoji="1" lang="en-US" altLang="zh-TW" dirty="0"/>
              <a:t>Prospect</a:t>
            </a:r>
            <a:r>
              <a:rPr kumimoji="1" lang="zh-TW" altLang="en-US" dirty="0"/>
              <a:t> </a:t>
            </a:r>
            <a:r>
              <a:rPr kumimoji="1" lang="en-US" altLang="zh-TW" dirty="0"/>
              <a:t>Theory</a:t>
            </a:r>
            <a:r>
              <a:rPr kumimoji="1" lang="zh-TW" altLang="en-US" dirty="0"/>
              <a:t> </a:t>
            </a:r>
            <a:r>
              <a:rPr kumimoji="1" lang="en-US" altLang="zh-TW" dirty="0"/>
              <a:t>model</a:t>
            </a:r>
            <a:endParaRPr kumimoji="1"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86BD4BE7-3A00-B771-1D74-E07251F8998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82262"/>
                <a:ext cx="10515600" cy="5419163"/>
              </a:xfrm>
            </p:spPr>
            <p:txBody>
              <a:bodyPr>
                <a:normAutofit/>
              </a:bodyPr>
              <a:lstStyle/>
              <a:p>
                <a:r>
                  <a:rPr kumimoji="1" lang="en-US" altLang="zh-TW" sz="2200" dirty="0"/>
                  <a:t>We can now redefined the prospect and certainty equivalent for option, </a:t>
                </a:r>
                <a14:m>
                  <m:oMath xmlns:m="http://schemas.openxmlformats.org/officeDocument/2006/math">
                    <m:r>
                      <a:rPr kumimoji="1" lang="en-US" altLang="zh-TW" sz="2200" b="0" i="1" smtClean="0">
                        <a:latin typeface="Cambria Math" panose="02040503050406030204" pitchFamily="18" charset="0"/>
                      </a:rPr>
                      <m:t>𝑃𝑇</m:t>
                    </m:r>
                    <m:d>
                      <m:dPr>
                        <m:ctrlPr>
                          <a:rPr kumimoji="1" lang="en-US" altLang="zh-TW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TW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TW" sz="22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kumimoji="1" lang="en-US" altLang="zh-TW" sz="22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kumimoji="1" lang="en-US" altLang="zh-TW" sz="2200" dirty="0"/>
                  <a:t> and </a:t>
                </a:r>
                <a14:m>
                  <m:oMath xmlns:m="http://schemas.openxmlformats.org/officeDocument/2006/math">
                    <m:r>
                      <a:rPr kumimoji="1" lang="en-US" altLang="zh-TW" sz="2200" b="0" i="1" smtClean="0">
                        <a:latin typeface="Cambria Math" panose="02040503050406030204" pitchFamily="18" charset="0"/>
                      </a:rPr>
                      <m:t>𝐶𝐸</m:t>
                    </m:r>
                    <m:d>
                      <m:dPr>
                        <m:ctrlPr>
                          <a:rPr kumimoji="1" lang="en-US" altLang="zh-TW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TW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TW" sz="22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kumimoji="1" lang="en-US" altLang="zh-TW" sz="22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kumimoji="1" lang="en-US" altLang="zh-TW" sz="2200" dirty="0"/>
                  <a:t>, below. The </a:t>
                </a:r>
                <a:r>
                  <a:rPr kumimoji="1" lang="en-US" altLang="zh-TW" sz="2200" dirty="0">
                    <a:solidFill>
                      <a:srgbClr val="FF0000"/>
                    </a:solidFill>
                  </a:rPr>
                  <a:t>future prospect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kumimoji="1" lang="en-US" altLang="zh-TW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kumimoji="1" lang="en-US" altLang="zh-TW" sz="2200" dirty="0">
                    <a:solidFill>
                      <a:srgbClr val="FF0000"/>
                    </a:solidFill>
                  </a:rPr>
                  <a:t> is now dependent on past performance,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kumimoji="1" lang="en-US" altLang="zh-TW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kumimoji="1" lang="en-US" altLang="zh-TW" sz="2200" dirty="0"/>
                  <a:t>, as our utility function depends upon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sz="22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kumimoji="1" lang="en-US" altLang="zh-TW" sz="2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kumimoji="1" lang="en-US" altLang="zh-TW" sz="2200" dirty="0"/>
                  <a:t>.</a:t>
                </a:r>
                <a:br>
                  <a:rPr kumimoji="1" lang="en-US" altLang="zh-TW" sz="2200" dirty="0"/>
                </a:br>
                <a:br>
                  <a:rPr kumimoji="1" lang="en-US" altLang="zh-TW" sz="2200" dirty="0"/>
                </a:br>
                <a:br>
                  <a:rPr kumimoji="1" lang="en-US" altLang="zh-TW" sz="2200" dirty="0"/>
                </a:br>
                <a:br>
                  <a:rPr kumimoji="1" lang="en-US" altLang="zh-TW" sz="2200" dirty="0"/>
                </a:br>
                <a:br>
                  <a:rPr kumimoji="1" lang="en-US" altLang="zh-TW" sz="2200" dirty="0"/>
                </a:br>
                <a:br>
                  <a:rPr kumimoji="1" lang="en-US" altLang="zh-TW" sz="2200" dirty="0"/>
                </a:br>
                <a:br>
                  <a:rPr kumimoji="1" lang="en-US" altLang="zh-TW" sz="2200" dirty="0"/>
                </a:br>
                <a:br>
                  <a:rPr kumimoji="1" lang="en-US" altLang="zh-TW" sz="2200" dirty="0"/>
                </a:br>
                <a:br>
                  <a:rPr kumimoji="1" lang="en-US" altLang="zh-TW" sz="2200" dirty="0"/>
                </a:br>
                <a:br>
                  <a:rPr kumimoji="1" lang="en-US" altLang="zh-TW" sz="2200" dirty="0"/>
                </a:br>
                <a:r>
                  <a:rPr kumimoji="1" lang="en-US" altLang="zh-TW" sz="2200" dirty="0"/>
                  <a:t>where </a:t>
                </a:r>
                <a14:m>
                  <m:oMath xmlns:m="http://schemas.openxmlformats.org/officeDocument/2006/math">
                    <m:r>
                      <a:rPr kumimoji="1" lang="en-US" altLang="zh-TW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kumimoji="1" lang="en-US" altLang="zh-TW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TW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TW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kumimoji="1" lang="en-US" altLang="zh-TW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kumimoji="1" lang="en-US" altLang="zh-TW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kumimoji="1" lang="en-US" altLang="zh-TW" sz="22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Δ</m:t>
                            </m:r>
                            <m:r>
                              <a:rPr kumimoji="1" lang="en-US" altLang="zh-TW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kumimoji="1" lang="en-US" altLang="zh-TW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d>
                          <m:dPr>
                            <m:begChr m:val="{"/>
                            <m:endChr m:val="}"/>
                            <m:ctrlPr>
                              <a:rPr kumimoji="1" lang="en-US" altLang="zh-TW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zh-TW" sz="2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TW" sz="2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kumimoji="1" lang="en-US" altLang="zh-TW" sz="2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kumimoji="1" lang="en-US" altLang="zh-TW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kumimoji="1" lang="en-US" altLang="zh-TW" sz="2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TW" sz="2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kumimoji="1" lang="en-US" altLang="zh-TW" sz="2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kumimoji="1" lang="en-US" altLang="zh-TW" sz="2200" dirty="0"/>
                  <a:t> is the </a:t>
                </a:r>
                <a:r>
                  <a:rPr kumimoji="1" lang="en-US" altLang="zh-TW" sz="2200" dirty="0">
                    <a:solidFill>
                      <a:schemeClr val="accent1"/>
                    </a:solidFill>
                  </a:rPr>
                  <a:t>subjective prob. of the past performance</a:t>
                </a:r>
                <a:r>
                  <a:rPr kumimoji="1" lang="en-US" altLang="zh-TW" sz="2200" dirty="0"/>
                  <a:t>. </a:t>
                </a:r>
                <a14:m>
                  <m:oMath xmlns:m="http://schemas.openxmlformats.org/officeDocument/2006/math">
                    <m:r>
                      <a:rPr kumimoji="1" lang="en-US" altLang="zh-TW" sz="2200" b="0" i="1" smtClean="0">
                        <a:latin typeface="Cambria Math" panose="02040503050406030204" pitchFamily="18" charset="0"/>
                      </a:rPr>
                      <m:t>𝐶</m:t>
                    </m:r>
                    <m:sSup>
                      <m:sSupPr>
                        <m:ctrlPr>
                          <a:rPr kumimoji="1" lang="en-US" altLang="zh-TW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TW" sz="22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kumimoji="1" lang="en-US" altLang="zh-TW" sz="22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kumimoji="1" lang="en-US" altLang="zh-TW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TW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TW" sz="22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kumimoji="1" lang="en-US" altLang="zh-TW" sz="22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kumimoji="1" lang="en-US" altLang="zh-TW" sz="22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kumimoji="1" lang="en-US" altLang="zh-TW" sz="2200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kumimoji="1" lang="en-US" altLang="zh-TW" sz="22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kumimoji="1" lang="en-US" altLang="zh-TW" sz="22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d>
                          <m:dPr>
                            <m:begChr m:val="{"/>
                            <m:endChr m:val="}"/>
                            <m:ctrlPr>
                              <a:rPr kumimoji="1" lang="en-US" altLang="zh-TW" sz="2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zh-TW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TW" sz="22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kumimoji="1" lang="en-US" altLang="zh-TW" sz="22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kumimoji="1" lang="en-US" altLang="zh-TW" sz="22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kumimoji="1" lang="en-US" altLang="zh-TW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TW" sz="2200" b="0" i="1" smtClean="0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kumimoji="1" lang="en-US" altLang="zh-TW" sz="22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kumimoji="1" lang="en-US" altLang="zh-TW" sz="2200" dirty="0"/>
                  <a:t> can be interpreted as the </a:t>
                </a:r>
                <a:r>
                  <a:rPr kumimoji="1" lang="en-US" altLang="zh-TW" sz="2200" dirty="0">
                    <a:solidFill>
                      <a:schemeClr val="accent1"/>
                    </a:solidFill>
                  </a:rPr>
                  <a:t>weighted average for all possible past performances</a:t>
                </a:r>
                <a:r>
                  <a:rPr kumimoji="1" lang="en-US" altLang="zh-TW" sz="2200" dirty="0"/>
                  <a:t>.</a:t>
                </a:r>
                <a:br>
                  <a:rPr kumimoji="1" lang="en-US" altLang="zh-TW" sz="2200" dirty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TW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TW" sz="22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kumimoji="1" lang="en-US" altLang="zh-TW" sz="22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kumimoji="1" lang="en-US" altLang="zh-TW" sz="2200" dirty="0"/>
                  <a:t> is always </a:t>
                </a:r>
                <a:r>
                  <a:rPr kumimoji="1" lang="en-US" altLang="zh-TW" sz="2200" dirty="0">
                    <a:solidFill>
                      <a:schemeClr val="accent1"/>
                    </a:solidFill>
                  </a:rPr>
                  <a:t>monotonically increasing</a:t>
                </a:r>
                <a:r>
                  <a:rPr kumimoji="1" lang="en-US" altLang="zh-TW" sz="2200" dirty="0"/>
                  <a:t>, implying </a:t>
                </a:r>
                <a:r>
                  <a:rPr kumimoji="1" lang="en-US" altLang="zh-TW" sz="2200" dirty="0">
                    <a:solidFill>
                      <a:schemeClr val="accent1"/>
                    </a:solidFill>
                  </a:rPr>
                  <a:t>one-to-one mapping between </a:t>
                </a:r>
                <a14:m>
                  <m:oMath xmlns:m="http://schemas.openxmlformats.org/officeDocument/2006/math">
                    <m:r>
                      <a:rPr kumimoji="1" lang="en-US" altLang="zh-TW" sz="22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𝐶𝐸</m:t>
                    </m:r>
                    <m:d>
                      <m:dPr>
                        <m:ctrlPr>
                          <a:rPr kumimoji="1" lang="en-US" altLang="zh-TW" sz="2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TW" sz="22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TW" sz="22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kumimoji="1" lang="en-US" altLang="zh-TW" sz="22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kumimoji="1" lang="en-US" altLang="zh-TW" sz="22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kumimoji="1" lang="en-US" altLang="zh-TW" sz="2200" b="0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kumimoji="1" lang="en-US" altLang="zh-TW" sz="22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kumimoji="1" lang="en-US" altLang="zh-TW" sz="2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kumimoji="1" lang="en-US" altLang="zh-TW" sz="22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TW" sz="22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kumimoji="1" lang="en-US" altLang="zh-TW" sz="22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kumimoji="1" lang="en-US" altLang="zh-TW" sz="22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kumimoji="1" lang="en-US" altLang="zh-TW" sz="2200" b="0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kumimoji="1" lang="en-US" altLang="zh-TW" sz="22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kumimoji="1" lang="en-US" altLang="zh-TW" sz="2200" dirty="0">
                    <a:solidFill>
                      <a:schemeClr val="accent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TW" sz="22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PT</m:t>
                    </m:r>
                    <m:d>
                      <m:dPr>
                        <m:ctrlPr>
                          <a:rPr kumimoji="1" lang="en-US" altLang="zh-TW" sz="2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TW" sz="22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TW" sz="22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kumimoji="1" lang="en-US" altLang="zh-TW" sz="22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kumimoji="1" lang="en-US" altLang="zh-TW" sz="22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kumimoji="1" lang="en-US" altLang="zh-TW" sz="2200" b="0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kumimoji="1" lang="en-US" altLang="zh-TW" sz="22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kumimoji="1" lang="en-US" altLang="zh-TW" sz="2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kumimoji="1" lang="en-US" altLang="zh-TW" sz="22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TW" sz="22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kumimoji="1" lang="en-US" altLang="zh-TW" sz="22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kumimoji="1" lang="en-US" altLang="zh-TW" sz="22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kumimoji="1" lang="en-US" altLang="zh-TW" sz="2200" b="0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kumimoji="1" lang="en-US" altLang="zh-TW" sz="22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kumimoji="1" lang="en-US" altLang="zh-TW" sz="2200" dirty="0"/>
                  <a:t> .</a:t>
                </a:r>
              </a:p>
            </p:txBody>
          </p:sp>
        </mc:Choice>
        <mc:Fallback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86BD4BE7-3A00-B771-1D74-E07251F899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82262"/>
                <a:ext cx="10515600" cy="5419163"/>
              </a:xfrm>
              <a:blipFill>
                <a:blip r:embed="rId3"/>
                <a:stretch>
                  <a:fillRect l="-724" t="-116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8240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B8CF97C-30B7-6D87-EABC-E7AE1579A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0503"/>
          </a:xfrm>
        </p:spPr>
        <p:txBody>
          <a:bodyPr/>
          <a:lstStyle/>
          <a:p>
            <a:r>
              <a:rPr kumimoji="1" lang="en-US" altLang="zh-TW" dirty="0"/>
              <a:t>Cumulative</a:t>
            </a:r>
            <a:r>
              <a:rPr kumimoji="1" lang="zh-TW" altLang="en-US" dirty="0"/>
              <a:t> </a:t>
            </a:r>
            <a:r>
              <a:rPr kumimoji="1" lang="en-US" altLang="zh-TW" dirty="0"/>
              <a:t>Prospect</a:t>
            </a:r>
            <a:r>
              <a:rPr kumimoji="1" lang="zh-TW" altLang="en-US" dirty="0"/>
              <a:t> </a:t>
            </a:r>
            <a:r>
              <a:rPr kumimoji="1" lang="en-US" altLang="zh-TW" dirty="0"/>
              <a:t>Theory</a:t>
            </a:r>
            <a:r>
              <a:rPr kumimoji="1" lang="zh-TW" altLang="en-US" dirty="0"/>
              <a:t> </a:t>
            </a:r>
            <a:r>
              <a:rPr kumimoji="1" lang="en-US" altLang="zh-TW" dirty="0"/>
              <a:t>model</a:t>
            </a:r>
            <a:endParaRPr kumimoji="1"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86BD4BE7-3A00-B771-1D74-E07251F8998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82262"/>
                <a:ext cx="10515600" cy="5210613"/>
              </a:xfrm>
            </p:spPr>
            <p:txBody>
              <a:bodyPr/>
              <a:lstStyle/>
              <a:p>
                <a:r>
                  <a:rPr lang="en-US" altLang="zh-TW" dirty="0">
                    <a:solidFill>
                      <a:schemeClr val="accent1"/>
                    </a:solidFill>
                    <a:effectLst/>
                  </a:rPr>
                  <a:t>Spalt (2013) </a:t>
                </a:r>
                <a:r>
                  <a:rPr lang="en-US" altLang="zh-TW" dirty="0">
                    <a:effectLst/>
                  </a:rPr>
                  <a:t>considers one period employee stock option valuation in a </a:t>
                </a:r>
                <a:r>
                  <a:rPr lang="en-US" altLang="zh-TW" dirty="0">
                    <a:solidFill>
                      <a:schemeClr val="accent1"/>
                    </a:solidFill>
                    <a:effectLst/>
                  </a:rPr>
                  <a:t>cumulative prospect theory</a:t>
                </a:r>
                <a:r>
                  <a:rPr lang="en-US" altLang="zh-TW" dirty="0">
                    <a:effectLst/>
                  </a:rPr>
                  <a:t> setting and finds that when option maturity is four years, employee option valuations are above firm cost for volatilities over 40%. </a:t>
                </a:r>
              </a:p>
              <a:p>
                <a:pPr marL="0" indent="0">
                  <a:buNone/>
                </a:pPr>
                <a:endParaRPr lang="en-US" altLang="zh-TW" dirty="0"/>
              </a:p>
              <a:p>
                <a:r>
                  <a:rPr kumimoji="1" lang="en-US" altLang="zh-TW" dirty="0"/>
                  <a:t>Investor</a:t>
                </a:r>
                <a:r>
                  <a:rPr kumimoji="1" lang="zh-TW" altLang="en-US" dirty="0"/>
                  <a:t> </a:t>
                </a:r>
                <a:r>
                  <a:rPr kumimoji="1" lang="en-US" altLang="zh-TW" dirty="0"/>
                  <a:t>are</a:t>
                </a:r>
                <a:r>
                  <a:rPr kumimoji="1" lang="zh-TW" altLang="en-US" dirty="0"/>
                  <a:t> </a:t>
                </a:r>
                <a:r>
                  <a:rPr kumimoji="1" lang="en-US" altLang="zh-TW" dirty="0"/>
                  <a:t>in</a:t>
                </a:r>
                <a:r>
                  <a:rPr kumimoji="1" lang="zh-TW" altLang="en-US" dirty="0"/>
                  <a:t> </a:t>
                </a:r>
                <a:r>
                  <a:rPr kumimoji="1" lang="en-US" altLang="zh-TW" dirty="0"/>
                  <a:t>different</a:t>
                </a:r>
                <a:r>
                  <a:rPr kumimoji="1" lang="zh-TW" altLang="en-US" dirty="0"/>
                  <a:t> </a:t>
                </a:r>
                <a:r>
                  <a:rPr kumimoji="1" lang="en-US" altLang="zh-TW" dirty="0"/>
                  <a:t>between</a:t>
                </a:r>
                <a:r>
                  <a:rPr kumimoji="1" lang="zh-TW" altLang="en-US" dirty="0"/>
                  <a:t> </a:t>
                </a:r>
                <a:r>
                  <a:rPr kumimoji="1" lang="en-US" altLang="zh-TW" dirty="0"/>
                  <a:t>two</a:t>
                </a:r>
                <a:r>
                  <a:rPr kumimoji="1" lang="zh-TW" altLang="en-US" dirty="0"/>
                  <a:t> </a:t>
                </a:r>
                <a:r>
                  <a:rPr kumimoji="1" lang="en-US" altLang="zh-TW" dirty="0"/>
                  <a:t>lotteries,</a:t>
                </a:r>
                <a:r>
                  <a:rPr kumimoji="1" lang="zh-TW" altLang="en-US" dirty="0"/>
                  <a:t> </a:t>
                </a:r>
                <a:r>
                  <a:rPr kumimoji="1" lang="en-US" altLang="zh-TW" dirty="0"/>
                  <a:t>A</a:t>
                </a:r>
                <a:r>
                  <a:rPr kumimoji="1" lang="zh-TW" altLang="en-US" dirty="0"/>
                  <a:t> </a:t>
                </a:r>
                <a:r>
                  <a:rPr kumimoji="1" lang="en-US" altLang="zh-TW" dirty="0"/>
                  <a:t>and</a:t>
                </a:r>
                <a:r>
                  <a:rPr kumimoji="1" lang="zh-TW" altLang="en-US" dirty="0"/>
                  <a:t> </a:t>
                </a:r>
                <a:r>
                  <a:rPr kumimoji="1" lang="en-US" altLang="zh-TW" dirty="0"/>
                  <a:t>B,</a:t>
                </a:r>
                <a:r>
                  <a:rPr kumimoji="1" lang="zh-TW" altLang="en-US" dirty="0"/>
                  <a:t> </a:t>
                </a:r>
                <a:r>
                  <a:rPr kumimoji="1" lang="en-US" altLang="zh-TW" dirty="0"/>
                  <a:t>say</a:t>
                </a:r>
                <a:r>
                  <a:rPr kumimoji="1" lang="zh-TW" altLang="en-US" dirty="0"/>
                  <a:t> </a:t>
                </a:r>
                <a:r>
                  <a:rPr kumimoji="1" lang="en-US" altLang="zh-TW" dirty="0"/>
                  <a:t>if</a:t>
                </a:r>
                <a:r>
                  <a:rPr kumimoji="1" lang="zh-TW" altLang="en-US" dirty="0"/>
                  <a:t> </a:t>
                </a:r>
                <a:r>
                  <a:rPr kumimoji="1" lang="en-US" altLang="zh-TW" dirty="0"/>
                  <a:t>they</a:t>
                </a:r>
                <a:r>
                  <a:rPr kumimoji="1" lang="zh-TW" altLang="en-US" dirty="0"/>
                  <a:t> </a:t>
                </a:r>
                <a:r>
                  <a:rPr kumimoji="1" lang="en-US" altLang="zh-TW" dirty="0"/>
                  <a:t>provide</a:t>
                </a:r>
                <a:r>
                  <a:rPr kumimoji="1" lang="zh-TW" altLang="en-US" dirty="0"/>
                  <a:t> </a:t>
                </a:r>
                <a:r>
                  <a:rPr kumimoji="1" lang="en-US" altLang="zh-TW" dirty="0"/>
                  <a:t>the</a:t>
                </a:r>
                <a:r>
                  <a:rPr kumimoji="1" lang="zh-TW" altLang="en-US" dirty="0"/>
                  <a:t> </a:t>
                </a:r>
                <a:r>
                  <a:rPr kumimoji="1" lang="en-US" altLang="zh-TW" dirty="0">
                    <a:solidFill>
                      <a:schemeClr val="accent1"/>
                    </a:solidFill>
                  </a:rPr>
                  <a:t>same</a:t>
                </a:r>
                <a:r>
                  <a:rPr kumimoji="1" lang="zh-TW" altLang="en-US" dirty="0"/>
                  <a:t> </a:t>
                </a:r>
                <a:r>
                  <a:rPr kumimoji="1" lang="en-US" altLang="zh-TW" dirty="0">
                    <a:solidFill>
                      <a:schemeClr val="accent1"/>
                    </a:solidFill>
                  </a:rPr>
                  <a:t>prospect</a:t>
                </a:r>
                <a:r>
                  <a:rPr kumimoji="1" lang="en-US" altLang="zh-TW" dirty="0"/>
                  <a:t>.</a:t>
                </a:r>
                <a:r>
                  <a:rPr kumimoji="1" lang="zh-TW" altLang="en-US" dirty="0"/>
                  <a:t> </a:t>
                </a:r>
                <a:r>
                  <a:rPr kumimoji="1" lang="en-US" altLang="zh-TW" dirty="0"/>
                  <a:t>If</a:t>
                </a:r>
                <a:r>
                  <a:rPr kumimoji="1" lang="zh-TW" altLang="en-US" dirty="0"/>
                  <a:t> </a:t>
                </a:r>
                <a:r>
                  <a:rPr kumimoji="1" lang="en-US" altLang="zh-TW" dirty="0"/>
                  <a:t>we</a:t>
                </a:r>
                <a:r>
                  <a:rPr kumimoji="1" lang="zh-TW" altLang="en-US" dirty="0"/>
                  <a:t> </a:t>
                </a:r>
                <a:r>
                  <a:rPr kumimoji="1" lang="en-US" altLang="zh-TW" dirty="0"/>
                  <a:t>let</a:t>
                </a:r>
                <a:r>
                  <a:rPr kumimoji="1" lang="zh-TW" altLang="en-US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𝑃𝑇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zh-TW" altLang="en-US" dirty="0"/>
                  <a:t> </a:t>
                </a:r>
                <a:r>
                  <a:rPr kumimoji="1" lang="en-US" altLang="zh-TW" dirty="0"/>
                  <a:t>denote</a:t>
                </a:r>
                <a:r>
                  <a:rPr kumimoji="1" lang="zh-TW" altLang="en-US" dirty="0"/>
                  <a:t> </a:t>
                </a:r>
                <a:r>
                  <a:rPr kumimoji="1" lang="en-US" altLang="zh-TW" dirty="0"/>
                  <a:t>the</a:t>
                </a:r>
                <a:r>
                  <a:rPr kumimoji="1" lang="zh-TW" altLang="en-US" dirty="0"/>
                  <a:t> </a:t>
                </a:r>
                <a:r>
                  <a:rPr kumimoji="1" lang="en-US" altLang="zh-TW" dirty="0"/>
                  <a:t>value</a:t>
                </a:r>
                <a:r>
                  <a:rPr kumimoji="1" lang="zh-TW" altLang="en-US" dirty="0"/>
                  <a:t> </a:t>
                </a:r>
                <a:r>
                  <a:rPr kumimoji="1" lang="en-US" altLang="zh-TW" dirty="0"/>
                  <a:t>of</a:t>
                </a:r>
                <a:r>
                  <a:rPr kumimoji="1" lang="zh-TW" altLang="en-US" dirty="0"/>
                  <a:t> </a:t>
                </a:r>
                <a:r>
                  <a:rPr kumimoji="1" lang="en-US" altLang="zh-TW" dirty="0"/>
                  <a:t>prospect</a:t>
                </a:r>
                <a:r>
                  <a:rPr kumimoji="1" lang="zh-TW" altLang="en-US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kumimoji="1" lang="zh-TW" altLang="en-US" dirty="0"/>
                  <a:t> </a:t>
                </a:r>
                <a:r>
                  <a:rPr kumimoji="1" lang="en-US" altLang="zh-TW" dirty="0"/>
                  <a:t>then</a:t>
                </a:r>
                <a:r>
                  <a:rPr kumimoji="1" lang="zh-TW" altLang="en-US" dirty="0"/>
                  <a:t> </a:t>
                </a:r>
                <a:r>
                  <a:rPr kumimoji="1" lang="en-US" altLang="zh-TW" dirty="0"/>
                  <a:t>we</a:t>
                </a:r>
                <a:r>
                  <a:rPr kumimoji="1" lang="zh-TW" altLang="en-US" dirty="0"/>
                  <a:t> </a:t>
                </a:r>
                <a:r>
                  <a:rPr kumimoji="1" lang="en-US" altLang="zh-TW" dirty="0"/>
                  <a:t>have</a:t>
                </a:r>
                <a:r>
                  <a:rPr kumimoji="1" lang="zh-TW" altLang="en-US" dirty="0"/>
                  <a:t> </a:t>
                </a:r>
                <a:r>
                  <a:rPr kumimoji="1" lang="en-US" altLang="zh-TW" dirty="0"/>
                  <a:t>that</a:t>
                </a:r>
                <a:br>
                  <a:rPr kumimoji="1" lang="en-US" altLang="zh-TW" dirty="0"/>
                </a:br>
                <a14:m>
                  <m:oMath xmlns:m="http://schemas.openxmlformats.org/officeDocument/2006/math"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⇔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𝑃𝑇</m:t>
                    </m:r>
                    <m:d>
                      <m:d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𝑃𝑇</m:t>
                    </m:r>
                    <m:d>
                      <m:d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br>
                  <a:rPr kumimoji="1" lang="en-US" altLang="zh-TW" dirty="0"/>
                </a:br>
                <a14:m>
                  <m:oMath xmlns:m="http://schemas.openxmlformats.org/officeDocument/2006/math"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𝑃𝑇</m:t>
                    </m:r>
                    <m:d>
                      <m:d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𝑃𝑇</m:t>
                    </m:r>
                    <m:d>
                      <m:d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𝐶𝐸</m:t>
                        </m:r>
                        <m:d>
                          <m:dPr>
                            <m:ctrlPr>
                              <a:rPr kumimoji="1"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e>
                    </m:d>
                  </m:oMath>
                </a14:m>
                <a:br>
                  <a:rPr kumimoji="1" lang="en-US" altLang="zh-TW" b="0" dirty="0"/>
                </a:br>
                <a:r>
                  <a:rPr kumimoji="1" lang="en-US" altLang="zh-TW" b="0" dirty="0"/>
                  <a:t>wher</a:t>
                </a:r>
                <a:r>
                  <a:rPr kumimoji="1" lang="en-US" altLang="zh-TW" dirty="0"/>
                  <a:t>e</a:t>
                </a:r>
                <a:r>
                  <a:rPr kumimoji="1" lang="zh-TW" altLang="en-US" dirty="0"/>
                  <a:t> </a:t>
                </a:r>
                <a:r>
                  <a:rPr kumimoji="1" lang="en-US" altLang="zh-TW" dirty="0"/>
                  <a:t>A</a:t>
                </a:r>
                <a:r>
                  <a:rPr kumimoji="1" lang="zh-TW" altLang="en-US" dirty="0"/>
                  <a:t> </a:t>
                </a:r>
                <a:r>
                  <a:rPr kumimoji="1" lang="en-US" altLang="zh-TW" dirty="0"/>
                  <a:t>is</a:t>
                </a:r>
                <a:r>
                  <a:rPr kumimoji="1" lang="zh-TW" altLang="en-US" dirty="0"/>
                  <a:t> </a:t>
                </a:r>
                <a:r>
                  <a:rPr kumimoji="1" lang="en-US" altLang="zh-TW" dirty="0"/>
                  <a:t>an</a:t>
                </a:r>
                <a:r>
                  <a:rPr kumimoji="1" lang="zh-TW" altLang="en-US" dirty="0"/>
                  <a:t> </a:t>
                </a:r>
                <a:r>
                  <a:rPr kumimoji="1" lang="en-US" altLang="zh-TW" dirty="0">
                    <a:solidFill>
                      <a:srgbClr val="FF0000"/>
                    </a:solidFill>
                  </a:rPr>
                  <a:t>uncertain</a:t>
                </a:r>
                <a:r>
                  <a:rPr kumimoji="1" lang="zh-TW" altLang="en-US" dirty="0"/>
                  <a:t> </a:t>
                </a:r>
                <a:r>
                  <a:rPr kumimoji="1" lang="en-US" altLang="zh-TW" dirty="0"/>
                  <a:t>event</a:t>
                </a:r>
                <a:r>
                  <a:rPr kumimoji="1" lang="zh-TW" altLang="en-US" dirty="0"/>
                  <a:t> </a:t>
                </a:r>
                <a:r>
                  <a:rPr kumimoji="1" lang="en-US" altLang="zh-TW" dirty="0"/>
                  <a:t>and</a:t>
                </a:r>
                <a:r>
                  <a:rPr kumimoji="1" lang="zh-TW" altLang="en-US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𝐶𝐸</m:t>
                    </m:r>
                    <m:d>
                      <m:d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kumimoji="1" lang="zh-TW" altLang="en-US" dirty="0"/>
                  <a:t> </a:t>
                </a:r>
                <a:r>
                  <a:rPr kumimoji="1" lang="en-US" altLang="zh-TW" dirty="0"/>
                  <a:t>is</a:t>
                </a:r>
                <a:r>
                  <a:rPr kumimoji="1" lang="zh-TW" altLang="en-US" dirty="0"/>
                  <a:t> </a:t>
                </a:r>
                <a:r>
                  <a:rPr kumimoji="1" lang="en-US" altLang="zh-TW" dirty="0"/>
                  <a:t>its</a:t>
                </a:r>
                <a:r>
                  <a:rPr kumimoji="1" lang="zh-TW" altLang="en-US" dirty="0"/>
                  <a:t> </a:t>
                </a:r>
                <a:r>
                  <a:rPr kumimoji="1" lang="en-US" altLang="zh-TW" dirty="0"/>
                  <a:t>certainty</a:t>
                </a:r>
                <a:r>
                  <a:rPr kumimoji="1" lang="zh-TW" altLang="en-US" dirty="0"/>
                  <a:t> </a:t>
                </a:r>
                <a:r>
                  <a:rPr kumimoji="1" lang="en-US" altLang="zh-TW" dirty="0"/>
                  <a:t>equivalent.</a:t>
                </a:r>
              </a:p>
            </p:txBody>
          </p:sp>
        </mc:Choice>
        <mc:Fallback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86BD4BE7-3A00-B771-1D74-E07251F899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82262"/>
                <a:ext cx="10515600" cy="5210613"/>
              </a:xfrm>
              <a:blipFill>
                <a:blip r:embed="rId2"/>
                <a:stretch>
                  <a:fillRect l="-1086" t="-1942" r="-180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0669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B8CF97C-30B7-6D87-EABC-E7AE1579A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0503"/>
          </a:xfrm>
        </p:spPr>
        <p:txBody>
          <a:bodyPr/>
          <a:lstStyle/>
          <a:p>
            <a:r>
              <a:rPr kumimoji="1" lang="en-US" altLang="zh-TW" dirty="0"/>
              <a:t>Cumulative</a:t>
            </a:r>
            <a:r>
              <a:rPr kumimoji="1" lang="zh-TW" altLang="en-US" dirty="0"/>
              <a:t> </a:t>
            </a:r>
            <a:r>
              <a:rPr kumimoji="1" lang="en-US" altLang="zh-TW" dirty="0"/>
              <a:t>Prospect</a:t>
            </a:r>
            <a:r>
              <a:rPr kumimoji="1" lang="zh-TW" altLang="en-US" dirty="0"/>
              <a:t> </a:t>
            </a:r>
            <a:r>
              <a:rPr kumimoji="1" lang="en-US" altLang="zh-TW" dirty="0"/>
              <a:t>Theory</a:t>
            </a:r>
            <a:r>
              <a:rPr kumimoji="1" lang="zh-TW" altLang="en-US" dirty="0"/>
              <a:t> </a:t>
            </a:r>
            <a:r>
              <a:rPr kumimoji="1" lang="en-US" altLang="zh-TW" dirty="0"/>
              <a:t>model</a:t>
            </a:r>
            <a:endParaRPr kumimoji="1"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86BD4BE7-3A00-B771-1D74-E07251F8998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82262"/>
                <a:ext cx="10515600" cy="5386167"/>
              </a:xfrm>
            </p:spPr>
            <p:txBody>
              <a:bodyPr>
                <a:normAutofit/>
              </a:bodyPr>
              <a:lstStyle/>
              <a:p>
                <a:r>
                  <a:rPr kumimoji="1" lang="en-US" altLang="zh-TW" dirty="0"/>
                  <a:t>We</a:t>
                </a:r>
                <a:r>
                  <a:rPr kumimoji="1" lang="zh-TW" altLang="en-US" dirty="0"/>
                  <a:t> </a:t>
                </a:r>
                <a:r>
                  <a:rPr kumimoji="1" lang="en-US" altLang="zh-TW" dirty="0"/>
                  <a:t>assume</a:t>
                </a:r>
                <a:r>
                  <a:rPr kumimoji="1" lang="zh-TW" altLang="en-US" dirty="0"/>
                  <a:t> </a:t>
                </a:r>
                <a:r>
                  <a:rPr kumimoji="1" lang="en-US" altLang="zh-TW" dirty="0"/>
                  <a:t>the</a:t>
                </a:r>
                <a:r>
                  <a:rPr kumimoji="1" lang="zh-TW" altLang="en-US" dirty="0"/>
                  <a:t> </a:t>
                </a:r>
                <a:r>
                  <a:rPr kumimoji="1" lang="en-US" altLang="zh-TW" dirty="0"/>
                  <a:t>stock</a:t>
                </a:r>
                <a:r>
                  <a:rPr kumimoji="1" lang="zh-TW" altLang="en-US" dirty="0"/>
                  <a:t> </a:t>
                </a:r>
                <a:r>
                  <a:rPr kumimoji="1" lang="en-US" altLang="zh-TW" dirty="0"/>
                  <a:t>price</a:t>
                </a:r>
                <a:r>
                  <a:rPr kumimoji="1" lang="zh-TW" alt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kumimoji="1" lang="zh-TW" altLang="en-US" dirty="0"/>
                  <a:t> </a:t>
                </a:r>
                <a:r>
                  <a:rPr kumimoji="1" lang="en-US" altLang="zh-TW" dirty="0"/>
                  <a:t>follows</a:t>
                </a:r>
                <a:r>
                  <a:rPr kumimoji="1" lang="zh-TW" altLang="en-US" dirty="0"/>
                  <a:t> </a:t>
                </a:r>
                <a:r>
                  <a:rPr kumimoji="1" lang="en-US" altLang="zh-TW" dirty="0">
                    <a:solidFill>
                      <a:schemeClr val="accent1"/>
                    </a:solidFill>
                  </a:rPr>
                  <a:t>Geometric</a:t>
                </a:r>
                <a:r>
                  <a:rPr kumimoji="1" lang="zh-TW" altLang="en-US" dirty="0">
                    <a:solidFill>
                      <a:schemeClr val="accent1"/>
                    </a:solidFill>
                  </a:rPr>
                  <a:t> </a:t>
                </a:r>
                <a:r>
                  <a:rPr kumimoji="1" lang="en-US" altLang="zh-TW" dirty="0">
                    <a:solidFill>
                      <a:schemeClr val="accent1"/>
                    </a:solidFill>
                  </a:rPr>
                  <a:t>Brownian</a:t>
                </a:r>
                <a:r>
                  <a:rPr kumimoji="1" lang="zh-TW" altLang="en-US" dirty="0">
                    <a:solidFill>
                      <a:schemeClr val="accent1"/>
                    </a:solidFill>
                  </a:rPr>
                  <a:t> </a:t>
                </a:r>
                <a:r>
                  <a:rPr kumimoji="1" lang="en-US" altLang="zh-TW" dirty="0">
                    <a:solidFill>
                      <a:schemeClr val="accent1"/>
                    </a:solidFill>
                  </a:rPr>
                  <a:t>motion</a:t>
                </a:r>
                <a:br>
                  <a:rPr kumimoji="1" lang="en-US" altLang="zh-TW" dirty="0"/>
                </a:br>
                <a14:m>
                  <m:oMath xmlns:m="http://schemas.openxmlformats.org/officeDocument/2006/math"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𝑑</m:t>
                    </m:r>
                    <m:sSub>
                      <m:sSub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𝜇</m:t>
                    </m:r>
                    <m:sSub>
                      <m:sSub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𝑑𝑡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𝜎</m:t>
                    </m:r>
                    <m:sSub>
                      <m:sSub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𝑑𝐵</m:t>
                    </m:r>
                  </m:oMath>
                </a14:m>
                <a:br>
                  <a:rPr kumimoji="1" lang="en-US" altLang="zh-TW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d>
                          <m:dPr>
                            <m:ctrlPr>
                              <a:rPr kumimoji="1"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kumimoji="1"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kumimoji="1"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kumimoji="1"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kumimoji="1" lang="en-US" altLang="zh-TW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  <m:rad>
                          <m:radPr>
                            <m:degHide m:val="on"/>
                            <m:ctrlPr>
                              <a:rPr kumimoji="1"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rad>
                      </m:sup>
                    </m:sSup>
                  </m:oMath>
                </a14:m>
                <a:endParaRPr kumimoji="1" lang="en-US" altLang="zh-TW" dirty="0"/>
              </a:p>
              <a:p>
                <a:r>
                  <a:rPr kumimoji="1" lang="en-US" altLang="zh-TW" dirty="0"/>
                  <a:t>Model an </a:t>
                </a:r>
                <a:r>
                  <a:rPr kumimoji="1" lang="en-US" altLang="zh-TW" dirty="0">
                    <a:solidFill>
                      <a:schemeClr val="accent1"/>
                    </a:solidFill>
                  </a:rPr>
                  <a:t>overconfident employee </a:t>
                </a:r>
                <a:r>
                  <a:rPr kumimoji="1" lang="en-US" altLang="zh-TW" dirty="0"/>
                  <a:t>whose subjective view is that the expected stock return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br>
                  <a:rPr kumimoji="1" lang="en-US" altLang="zh-TW" dirty="0"/>
                </a:br>
                <a14:m>
                  <m:oMath xmlns:m="http://schemas.openxmlformats.org/officeDocument/2006/math"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𝑑</m:t>
                    </m:r>
                    <m:sSub>
                      <m:sSub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𝑑𝑡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𝜎</m:t>
                    </m:r>
                    <m:sSub>
                      <m:sSub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𝑑𝐵</m:t>
                    </m:r>
                  </m:oMath>
                </a14:m>
                <a:endParaRPr kumimoji="1" lang="en-US" altLang="zh-TW" dirty="0"/>
              </a:p>
              <a:p>
                <a:r>
                  <a:rPr kumimoji="1" lang="en-US" altLang="zh-TW" dirty="0"/>
                  <a:t>Utility function is given by</a:t>
                </a:r>
                <a:br>
                  <a:rPr kumimoji="1" lang="en-US" altLang="zh-TW" dirty="0"/>
                </a:br>
                <a14:m>
                  <m:oMath xmlns:m="http://schemas.openxmlformats.org/officeDocument/2006/math"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𝑅𝑃</m:t>
                        </m:r>
                      </m:e>
                    </m:d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kumimoji="1"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kumimoji="1"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kumimoji="1"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kumimoji="1"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kumimoji="1"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𝑅𝑃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kumimoji="1" lang="en-US" altLang="zh-TW" b="0" i="1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sup>
                            </m:sSup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</a:rPr>
                              <m:t>,   </m:t>
                            </m:r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</a:rPr>
                              <m:t>𝑖𝑓</m:t>
                            </m:r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</a:rPr>
                              <m:t>𝑅𝑃</m:t>
                            </m:r>
                          </m:e>
                          <m:e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sSup>
                              <m:sSupPr>
                                <m:ctrlPr>
                                  <a:rPr kumimoji="1"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kumimoji="1"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𝑅𝑃</m:t>
                                    </m:r>
                                    <m:r>
                                      <a:rPr kumimoji="1"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kumimoji="1"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kumimoji="1" lang="en-US" altLang="zh-TW" b="0" i="1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sup>
                            </m:sSup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</a:rPr>
                              <m:t>,    </m:t>
                            </m:r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</a:rPr>
                              <m:t>𝑖𝑓</m:t>
                            </m:r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</a:rPr>
                              <m:t>𝑅𝑃</m:t>
                            </m:r>
                          </m:e>
                        </m:eqArr>
                      </m:e>
                    </m:d>
                  </m:oMath>
                </a14:m>
                <a:br>
                  <a:rPr kumimoji="1" lang="en-US" altLang="zh-TW" dirty="0"/>
                </a:br>
                <a:r>
                  <a:rPr kumimoji="1" lang="en-US" altLang="zh-TW" dirty="0"/>
                  <a:t>where </a:t>
                </a:r>
                <a14:m>
                  <m:oMath xmlns:m="http://schemas.openxmlformats.org/officeDocument/2006/math"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kumimoji="1" lang="en-US" altLang="zh-TW" dirty="0"/>
                  <a:t> and </a:t>
                </a:r>
                <a14:m>
                  <m:oMath xmlns:m="http://schemas.openxmlformats.org/officeDocument/2006/math"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0&lt;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kumimoji="1" lang="en-US" altLang="zh-TW" dirty="0"/>
                  <a:t> are </a:t>
                </a:r>
                <a:r>
                  <a:rPr kumimoji="1" lang="en-US" altLang="zh-TW" dirty="0">
                    <a:solidFill>
                      <a:schemeClr val="accent1"/>
                    </a:solidFill>
                  </a:rPr>
                  <a:t>loss aversion coefficient </a:t>
                </a:r>
                <a:r>
                  <a:rPr kumimoji="1" lang="en-US" altLang="zh-TW" dirty="0"/>
                  <a:t>and </a:t>
                </a:r>
                <a:r>
                  <a:rPr kumimoji="1" lang="en-US" altLang="zh-TW" dirty="0">
                    <a:solidFill>
                      <a:schemeClr val="accent1"/>
                    </a:solidFill>
                  </a:rPr>
                  <a:t>utility curvature coefficient</a:t>
                </a:r>
                <a:r>
                  <a:rPr kumimoji="1" lang="en-US" altLang="zh-TW" dirty="0"/>
                  <a:t> respectively.</a:t>
                </a:r>
              </a:p>
            </p:txBody>
          </p:sp>
        </mc:Choice>
        <mc:Fallback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86BD4BE7-3A00-B771-1D74-E07251F899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82262"/>
                <a:ext cx="10515600" cy="5386167"/>
              </a:xfrm>
              <a:blipFill>
                <a:blip r:embed="rId2"/>
                <a:stretch>
                  <a:fillRect l="-1086" t="-1878" b="-3544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929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B8CF97C-30B7-6D87-EABC-E7AE1579A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0503"/>
          </a:xfrm>
        </p:spPr>
        <p:txBody>
          <a:bodyPr/>
          <a:lstStyle/>
          <a:p>
            <a:r>
              <a:rPr kumimoji="1" lang="en-US" altLang="zh-TW" dirty="0"/>
              <a:t>Cumulative</a:t>
            </a:r>
            <a:r>
              <a:rPr kumimoji="1" lang="zh-TW" altLang="en-US" dirty="0"/>
              <a:t> </a:t>
            </a:r>
            <a:r>
              <a:rPr kumimoji="1" lang="en-US" altLang="zh-TW" dirty="0"/>
              <a:t>Prospect</a:t>
            </a:r>
            <a:r>
              <a:rPr kumimoji="1" lang="zh-TW" altLang="en-US" dirty="0"/>
              <a:t> </a:t>
            </a:r>
            <a:r>
              <a:rPr kumimoji="1" lang="en-US" altLang="zh-TW" dirty="0"/>
              <a:t>Theory</a:t>
            </a:r>
            <a:r>
              <a:rPr kumimoji="1" lang="zh-TW" altLang="en-US" dirty="0"/>
              <a:t> </a:t>
            </a:r>
            <a:r>
              <a:rPr kumimoji="1" lang="en-US" altLang="zh-TW" dirty="0"/>
              <a:t>model</a:t>
            </a:r>
            <a:endParaRPr kumimoji="1"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86BD4BE7-3A00-B771-1D74-E07251F8998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82262"/>
                <a:ext cx="10515600" cy="5210613"/>
              </a:xfrm>
            </p:spPr>
            <p:txBody>
              <a:bodyPr/>
              <a:lstStyle/>
              <a:p>
                <a:r>
                  <a:rPr kumimoji="1" lang="en-US" altLang="zh-TW" dirty="0"/>
                  <a:t>We include the employee </a:t>
                </a:r>
                <a:r>
                  <a:rPr kumimoji="1" lang="en-US" altLang="zh-TW" dirty="0">
                    <a:solidFill>
                      <a:schemeClr val="accent1"/>
                    </a:solidFill>
                  </a:rPr>
                  <a:t>liquid wealth, W</a:t>
                </a:r>
                <a:r>
                  <a:rPr kumimoji="1" lang="en-US" altLang="zh-TW" dirty="0"/>
                  <a:t>, </a:t>
                </a:r>
                <a:r>
                  <a:rPr kumimoji="1" lang="en-US" altLang="zh-TW" dirty="0">
                    <a:solidFill>
                      <a:srgbClr val="FF0000"/>
                    </a:solidFill>
                  </a:rPr>
                  <a:t>determined the utility of their wealth rather than the utility of payoff </a:t>
                </a:r>
                <a:r>
                  <a:rPr kumimoji="1" lang="en-US" altLang="zh-TW" dirty="0"/>
                  <a:t>but the equations would be identical as the reference point would also be adjusted for wealth</a:t>
                </a:r>
                <a:br>
                  <a:rPr kumimoji="1" lang="en-US" altLang="zh-TW" dirty="0"/>
                </a:br>
                <a14:m>
                  <m:oMath xmlns:m="http://schemas.openxmlformats.org/officeDocument/2006/math"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kumimoji="1"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</a:rPr>
                              <m:t>𝑅𝑃</m:t>
                            </m:r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</m:d>
                      </m:e>
                    </m:d>
                    <m:r>
                      <a:rPr kumimoji="1"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</m:t>
                        </m:r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𝑅𝑃</m:t>
                        </m:r>
                      </m:e>
                    </m:d>
                  </m:oMath>
                </a14:m>
                <a:endParaRPr kumimoji="1" lang="en-US" altLang="zh-TW" b="0" dirty="0">
                  <a:ea typeface="Cambria Math" panose="02040503050406030204" pitchFamily="18" charset="0"/>
                </a:endParaRPr>
              </a:p>
              <a:p>
                <a:endParaRPr kumimoji="1" lang="en-US" altLang="zh-TW" dirty="0">
                  <a:solidFill>
                    <a:srgbClr val="FF0000"/>
                  </a:solidFill>
                </a:endParaRPr>
              </a:p>
              <a:p>
                <a:r>
                  <a:rPr kumimoji="1" lang="en-US" altLang="zh-TW" dirty="0"/>
                  <a:t>Prospect model ignore the covariance among different assets. Hence, we treat the </a:t>
                </a:r>
                <a:r>
                  <a:rPr kumimoji="1" lang="en-US" altLang="zh-TW" dirty="0">
                    <a:solidFill>
                      <a:srgbClr val="FF0000"/>
                    </a:solidFill>
                  </a:rPr>
                  <a:t>stock option</a:t>
                </a:r>
                <a:r>
                  <a:rPr kumimoji="1" lang="en-US" altLang="zh-TW" dirty="0"/>
                  <a:t> </a:t>
                </a:r>
                <a:r>
                  <a:rPr kumimoji="1" lang="en-US" altLang="zh-TW" dirty="0">
                    <a:solidFill>
                      <a:schemeClr val="accent1"/>
                    </a:solidFill>
                  </a:rPr>
                  <a:t>separately from </a:t>
                </a:r>
                <a:r>
                  <a:rPr kumimoji="1" lang="en-US" altLang="zh-TW" dirty="0">
                    <a:solidFill>
                      <a:srgbClr val="FF0000"/>
                    </a:solidFill>
                  </a:rPr>
                  <a:t>all the other assets </a:t>
                </a:r>
                <a:r>
                  <a:rPr kumimoji="1" lang="en-US" altLang="zh-TW" dirty="0"/>
                  <a:t>in the portfolio.</a:t>
                </a:r>
                <a:endParaRPr kumimoji="1" lang="zh-TW" altLang="en-US" dirty="0"/>
              </a:p>
            </p:txBody>
          </p:sp>
        </mc:Choice>
        <mc:Fallback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86BD4BE7-3A00-B771-1D74-E07251F899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82262"/>
                <a:ext cx="10515600" cy="5210613"/>
              </a:xfrm>
              <a:blipFill>
                <a:blip r:embed="rId2"/>
                <a:stretch>
                  <a:fillRect l="-1086" t="-1942" r="-84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9529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B8CF97C-30B7-6D87-EABC-E7AE1579A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0503"/>
          </a:xfrm>
        </p:spPr>
        <p:txBody>
          <a:bodyPr/>
          <a:lstStyle/>
          <a:p>
            <a:r>
              <a:rPr kumimoji="1" lang="en-US" altLang="zh-TW" dirty="0"/>
              <a:t>Cumulative</a:t>
            </a:r>
            <a:r>
              <a:rPr kumimoji="1" lang="zh-TW" altLang="en-US" dirty="0"/>
              <a:t> </a:t>
            </a:r>
            <a:r>
              <a:rPr kumimoji="1" lang="en-US" altLang="zh-TW" dirty="0"/>
              <a:t>Prospect</a:t>
            </a:r>
            <a:r>
              <a:rPr kumimoji="1" lang="zh-TW" altLang="en-US" dirty="0"/>
              <a:t> </a:t>
            </a:r>
            <a:r>
              <a:rPr kumimoji="1" lang="en-US" altLang="zh-TW" dirty="0"/>
              <a:t>Theory</a:t>
            </a:r>
            <a:r>
              <a:rPr kumimoji="1" lang="zh-TW" altLang="en-US" dirty="0"/>
              <a:t> </a:t>
            </a:r>
            <a:r>
              <a:rPr kumimoji="1" lang="en-US" altLang="zh-TW" dirty="0"/>
              <a:t>model</a:t>
            </a:r>
            <a:endParaRPr kumimoji="1"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86BD4BE7-3A00-B771-1D74-E07251F8998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82262"/>
                <a:ext cx="10515600" cy="5210613"/>
              </a:xfrm>
            </p:spPr>
            <p:txBody>
              <a:bodyPr/>
              <a:lstStyle/>
              <a:p>
                <a:r>
                  <a:rPr kumimoji="1" lang="en-US" altLang="zh-TW" dirty="0"/>
                  <a:t>The </a:t>
                </a:r>
                <a:r>
                  <a:rPr kumimoji="1" lang="en-US" altLang="zh-TW" dirty="0">
                    <a:solidFill>
                      <a:schemeClr val="accent1"/>
                    </a:solidFill>
                  </a:rPr>
                  <a:t>probability weighting functions </a:t>
                </a:r>
                <a:r>
                  <a:rPr kumimoji="1" lang="en-US" altLang="zh-TW" dirty="0"/>
                  <a:t>transform cumulative probabilities into decision weight as follows:</a:t>
                </a:r>
                <a:br>
                  <a:rPr kumimoji="1" lang="en-US" altLang="zh-TW" dirty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d>
                      <m:d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d>
                          <m:dPr>
                            <m:ctrlPr>
                              <a:rPr kumimoji="1"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1"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1"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zh-TW" b="0" i="1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kumimoji="1" lang="en-US" altLang="zh-TW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  <m:d>
                                  <m:dPr>
                                    <m:ctrlPr>
                                      <a:rPr kumimoji="1"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kumimoji="1"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1"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kumimoji="1"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kumimoji="1" lang="en-US" altLang="zh-TW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1" lang="en-US" altLang="zh-TW" b="0" i="1" smtClean="0">
                                            <a:latin typeface="Cambria Math" panose="02040503050406030204" pitchFamily="18" charset="0"/>
                                          </a:rPr>
                                          <m:t>1−</m:t>
                                        </m:r>
                                        <m:r>
                                          <a:rPr kumimoji="1" lang="en-US" altLang="zh-TW" b="0" i="1" smtClean="0">
                                            <a:latin typeface="Cambria Math" panose="02040503050406030204" pitchFamily="18" charset="0"/>
                                          </a:rPr>
                                          <m:t>𝐹</m:t>
                                        </m:r>
                                        <m:d>
                                          <m:dPr>
                                            <m:ctrlPr>
                                              <a:rPr kumimoji="1" lang="en-US" altLang="zh-TW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kumimoji="1" lang="en-US" altLang="zh-TW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</m:d>
                                      </m:e>
                                    </m:d>
                                  </m:e>
                                  <m:sup>
                                    <m:r>
                                      <a:rPr kumimoji="1"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sup>
                                </m:sSup>
                                <m:r>
                                  <a:rPr kumimoji="1" lang="en-US" altLang="zh-TW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kumimoji="1" lang="en-US" altLang="zh-TW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  <m:sSup>
                                  <m:sSupPr>
                                    <m:ctrlPr>
                                      <a:rPr kumimoji="1"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kumimoji="1" lang="en-US" altLang="zh-TW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1" lang="en-US" altLang="zh-TW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kumimoji="1"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f>
                              <m:fPr>
                                <m:ctrlPr>
                                  <a:rPr kumimoji="1"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kumimoji="1" lang="en-US" altLang="zh-TW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kumimoji="1" lang="en-US" altLang="zh-TW" b="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den>
                            </m:f>
                          </m:sup>
                        </m:sSup>
                      </m:den>
                    </m:f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𝑖𝑓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𝑅𝑃</m:t>
                    </m:r>
                  </m:oMath>
                </a14:m>
                <a:br>
                  <a:rPr kumimoji="1" lang="en-US" altLang="zh-TW" dirty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d>
                      <m:d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d>
                          <m:dPr>
                            <m:ctrlPr>
                              <a:rPr kumimoji="1"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sSup>
                          <m:sSupPr>
                            <m:ctrlPr>
                              <a:rPr kumimoji="1"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1"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zh-TW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  <m:sup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kumimoji="1"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1"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zh-TW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  <m:sSup>
                                  <m:sSupPr>
                                    <m:ctrlPr>
                                      <a:rPr kumimoji="1"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kumimoji="1" lang="en-US" altLang="zh-TW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1" lang="en-US" altLang="zh-TW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kumimoji="1"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𝛿</m:t>
                                    </m:r>
                                  </m:sup>
                                </m:sSup>
                                <m:r>
                                  <a:rPr kumimoji="1" lang="en-US" altLang="zh-TW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kumimoji="1"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kumimoji="1" lang="en-US" altLang="zh-TW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1" lang="en-US" altLang="zh-TW" b="0" i="1" smtClean="0">
                                            <a:latin typeface="Cambria Math" panose="02040503050406030204" pitchFamily="18" charset="0"/>
                                          </a:rPr>
                                          <m:t>1−</m:t>
                                        </m:r>
                                        <m:r>
                                          <a:rPr kumimoji="1" lang="en-US" altLang="zh-TW" b="0" i="1" smtClean="0">
                                            <a:latin typeface="Cambria Math" panose="02040503050406030204" pitchFamily="18" charset="0"/>
                                          </a:rPr>
                                          <m:t>𝐹</m:t>
                                        </m:r>
                                        <m:d>
                                          <m:dPr>
                                            <m:ctrlPr>
                                              <a:rPr kumimoji="1" lang="en-US" altLang="zh-TW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kumimoji="1" lang="en-US" altLang="zh-TW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</m:d>
                                      </m:e>
                                    </m:d>
                                  </m:e>
                                  <m:sup>
                                    <m:r>
                                      <a:rPr kumimoji="1"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𝛿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f>
                              <m:fPr>
                                <m:ctrlPr>
                                  <a:rPr kumimoji="1"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kumimoji="1" lang="en-US" altLang="zh-TW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kumimoji="1" lang="en-US" altLang="zh-TW" b="0" i="1" smtClean="0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den>
                            </m:f>
                          </m:sup>
                        </m:sSup>
                      </m:den>
                    </m:f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𝑖𝑓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𝑅𝑃</m:t>
                    </m:r>
                  </m:oMath>
                </a14:m>
                <a:br>
                  <a:rPr kumimoji="1" lang="en-US" altLang="zh-TW" dirty="0"/>
                </a:br>
                <a:r>
                  <a:rPr kumimoji="1" lang="en-US" altLang="zh-TW" dirty="0"/>
                  <a:t>where </a:t>
                </a:r>
                <a14:m>
                  <m:oMath xmlns:m="http://schemas.openxmlformats.org/officeDocument/2006/math"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kumimoji="1" lang="en-US" altLang="zh-TW" dirty="0"/>
                  <a:t> and </a:t>
                </a:r>
                <a14:m>
                  <m:oMath xmlns:m="http://schemas.openxmlformats.org/officeDocument/2006/math"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kumimoji="1" lang="en-US" altLang="zh-TW" dirty="0"/>
                  <a:t> are the </a:t>
                </a:r>
                <a:r>
                  <a:rPr kumimoji="1" lang="en-US" altLang="zh-TW" dirty="0">
                    <a:solidFill>
                      <a:schemeClr val="accent1"/>
                    </a:solidFill>
                  </a:rPr>
                  <a:t>degree of probability weighting </a:t>
                </a:r>
                <a:r>
                  <a:rPr kumimoji="1" lang="en-US" altLang="zh-TW" dirty="0"/>
                  <a:t>for gains and losses.</a:t>
                </a:r>
              </a:p>
            </p:txBody>
          </p:sp>
        </mc:Choice>
        <mc:Fallback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86BD4BE7-3A00-B771-1D74-E07251F899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82262"/>
                <a:ext cx="10515600" cy="5210613"/>
              </a:xfrm>
              <a:blipFill>
                <a:blip r:embed="rId2"/>
                <a:stretch>
                  <a:fillRect l="-1086" t="-194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9208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B8CF97C-30B7-6D87-EABC-E7AE1579A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0503"/>
          </a:xfrm>
        </p:spPr>
        <p:txBody>
          <a:bodyPr/>
          <a:lstStyle/>
          <a:p>
            <a:r>
              <a:rPr kumimoji="1" lang="en-US" altLang="zh-TW" dirty="0"/>
              <a:t>Cumulative</a:t>
            </a:r>
            <a:r>
              <a:rPr kumimoji="1" lang="zh-TW" altLang="en-US" dirty="0"/>
              <a:t> </a:t>
            </a:r>
            <a:r>
              <a:rPr kumimoji="1" lang="en-US" altLang="zh-TW" dirty="0"/>
              <a:t>Prospect</a:t>
            </a:r>
            <a:r>
              <a:rPr kumimoji="1" lang="zh-TW" altLang="en-US" dirty="0"/>
              <a:t> </a:t>
            </a:r>
            <a:r>
              <a:rPr kumimoji="1" lang="en-US" altLang="zh-TW" dirty="0"/>
              <a:t>Theory</a:t>
            </a:r>
            <a:r>
              <a:rPr kumimoji="1" lang="zh-TW" altLang="en-US" dirty="0"/>
              <a:t> </a:t>
            </a:r>
            <a:r>
              <a:rPr kumimoji="1" lang="en-US" altLang="zh-TW" dirty="0"/>
              <a:t>model</a:t>
            </a:r>
            <a:endParaRPr kumimoji="1"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86BD4BE7-3A00-B771-1D74-E07251F8998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82262"/>
                <a:ext cx="10515600" cy="5210613"/>
              </a:xfrm>
            </p:spPr>
            <p:txBody>
              <a:bodyPr/>
              <a:lstStyle/>
              <a:p>
                <a:r>
                  <a:rPr kumimoji="1" lang="en-US" altLang="zh-TW" dirty="0"/>
                  <a:t>Multi-period, assume that option can only be </a:t>
                </a:r>
                <a:r>
                  <a:rPr kumimoji="1" lang="en-US" altLang="zh-TW" dirty="0">
                    <a:solidFill>
                      <a:srgbClr val="FF0000"/>
                    </a:solidFill>
                  </a:rPr>
                  <a:t>evaluated at discrete moments</a:t>
                </a:r>
                <a:r>
                  <a:rPr kumimoji="1" lang="en-US" altLang="zh-TW" dirty="0">
                    <a:solidFill>
                      <a:schemeClr val="accent1"/>
                    </a:solidFill>
                  </a:rPr>
                  <a:t> </a:t>
                </a:r>
                <a:r>
                  <a:rPr kumimoji="1" lang="en-US" altLang="zh-TW" dirty="0"/>
                  <a:t>in time </a:t>
                </a:r>
                <a14:m>
                  <m:oMath xmlns:m="http://schemas.openxmlformats.org/officeDocument/2006/math"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=0, </m:t>
                    </m:r>
                    <m:r>
                      <m:rPr>
                        <m:sty m:val="p"/>
                      </m:rPr>
                      <a:rPr kumimoji="1" lang="en-US" altLang="zh-TW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, 2</m:t>
                    </m:r>
                    <m:r>
                      <m:rPr>
                        <m:sty m:val="p"/>
                      </m:rPr>
                      <a:rPr kumimoji="1" lang="en-US" altLang="zh-TW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, …, 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kumimoji="1" lang="en-US" altLang="zh-TW" b="0" i="0" smtClean="0">
                        <a:latin typeface="Cambria Math" panose="02040503050406030204" pitchFamily="18" charset="0"/>
                      </a:rPr>
                      <m:t>Δt</m:t>
                    </m:r>
                    <m:r>
                      <a:rPr kumimoji="1" lang="en-US" altLang="zh-TW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kumimoji="1" lang="en-US" altLang="zh-TW" b="0" i="0" smtClean="0">
                        <a:latin typeface="Cambria Math" panose="02040503050406030204" pitchFamily="18" charset="0"/>
                      </a:rPr>
                      <m:t>T</m:t>
                    </m:r>
                  </m:oMath>
                </a14:m>
                <a:r>
                  <a:rPr kumimoji="1" lang="en-US" altLang="zh-TW" dirty="0"/>
                  <a:t> where consistent with </a:t>
                </a:r>
                <a:r>
                  <a:rPr kumimoji="1" lang="en-US" altLang="zh-TW" dirty="0">
                    <a:solidFill>
                      <a:schemeClr val="accent1"/>
                    </a:solidFill>
                  </a:rPr>
                  <a:t>Benartzi and Thaler (1995)</a:t>
                </a:r>
                <a:r>
                  <a:rPr kumimoji="1" lang="en-US" altLang="zh-TW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TW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kumimoji="1" lang="en-US" altLang="zh-TW" dirty="0"/>
                  <a:t>.</a:t>
                </a:r>
              </a:p>
              <a:p>
                <a:endParaRPr kumimoji="1" lang="en-US" altLang="zh-TW" dirty="0"/>
              </a:p>
              <a:p>
                <a:r>
                  <a:rPr kumimoji="1" lang="en-US" altLang="zh-TW" dirty="0"/>
                  <a:t>At each point in time </a:t>
                </a:r>
                <a14:m>
                  <m:oMath xmlns:m="http://schemas.openxmlformats.org/officeDocument/2006/math"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kumimoji="1" lang="en-US" altLang="zh-TW" dirty="0"/>
                  <a:t>, for each possible stock price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kumimoji="1" lang="en-US" altLang="zh-TW" dirty="0"/>
                  <a:t>, the </a:t>
                </a:r>
                <a:r>
                  <a:rPr kumimoji="1" lang="en-US" altLang="zh-TW" dirty="0">
                    <a:solidFill>
                      <a:srgbClr val="FF0000"/>
                    </a:solidFill>
                  </a:rPr>
                  <a:t>option value is the certainty equivalent of the prospect offered by the option</a:t>
                </a:r>
                <a:r>
                  <a:rPr kumimoji="1" lang="en-US" altLang="zh-TW" dirty="0"/>
                  <a:t>.</a:t>
                </a:r>
                <a:br>
                  <a:rPr kumimoji="1" lang="en-US" altLang="zh-TW" dirty="0"/>
                </a:br>
                <a:r>
                  <a:rPr kumimoji="1" lang="en-US" altLang="zh-TW" dirty="0"/>
                  <a:t>Denote the value of the </a:t>
                </a:r>
                <a:r>
                  <a:rPr kumimoji="1" lang="en-US" altLang="zh-TW" dirty="0">
                    <a:solidFill>
                      <a:schemeClr val="accent1"/>
                    </a:solidFill>
                  </a:rPr>
                  <a:t>future prospect of the option </a:t>
                </a:r>
                <a:r>
                  <a:rPr kumimoji="1" lang="en-US" altLang="zh-TW" dirty="0"/>
                  <a:t>at </a:t>
                </a:r>
                <a14:m>
                  <m:oMath xmlns:m="http://schemas.openxmlformats.org/officeDocument/2006/math"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𝑃𝑇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TW" dirty="0"/>
                  <a:t>,</a:t>
                </a:r>
                <a:br>
                  <a:rPr kumimoji="1" lang="en-US" altLang="zh-TW" dirty="0"/>
                </a:br>
                <a:r>
                  <a:rPr kumimoji="1" lang="en-US" altLang="zh-TW" dirty="0"/>
                  <a:t>and the </a:t>
                </a:r>
                <a:r>
                  <a:rPr kumimoji="1" lang="en-US" altLang="zh-TW" dirty="0">
                    <a:solidFill>
                      <a:schemeClr val="accent1"/>
                    </a:solidFill>
                  </a:rPr>
                  <a:t>certainty equivalent </a:t>
                </a:r>
                <a:r>
                  <a:rPr kumimoji="1" lang="en-US" altLang="zh-TW" dirty="0"/>
                  <a:t>of this prospect, </a:t>
                </a:r>
                <a14:m>
                  <m:oMath xmlns:m="http://schemas.openxmlformats.org/officeDocument/2006/math"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𝐶𝐸</m:t>
                    </m:r>
                    <m:d>
                      <m:d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kumimoji="1" lang="en-US" altLang="zh-TW" dirty="0"/>
                  <a:t>.</a:t>
                </a:r>
              </a:p>
              <a:p>
                <a:endParaRPr kumimoji="1" lang="en-US" altLang="zh-TW" dirty="0"/>
              </a:p>
              <a:p>
                <a:r>
                  <a:rPr kumimoji="1" lang="en-US" altLang="zh-TW" dirty="0"/>
                  <a:t>The future prospect at time </a:t>
                </a:r>
                <a14:m>
                  <m:oMath xmlns:m="http://schemas.openxmlformats.org/officeDocument/2006/math"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kumimoji="1" lang="en-US" altLang="zh-TW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kumimoji="1" lang="en-US" altLang="zh-TW" dirty="0"/>
                  <a:t> is evaluated by </a:t>
                </a:r>
                <a:r>
                  <a:rPr kumimoji="1" lang="en-US" altLang="zh-TW" dirty="0">
                    <a:solidFill>
                      <a:srgbClr val="FF0000"/>
                    </a:solidFill>
                  </a:rPr>
                  <a:t>considering all of the future possible payoffs</a:t>
                </a:r>
                <a:r>
                  <a:rPr kumimoji="1" lang="en-US" altLang="zh-TW" dirty="0"/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1" lang="en-US" altLang="zh-TW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d>
                          <m:dPr>
                            <m:ctrlPr>
                              <a:rPr kumimoji="1"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</a:rPr>
                              <m:t>𝐶𝐸</m:t>
                            </m:r>
                            <m:d>
                              <m:dPr>
                                <m:ctrlPr>
                                  <a:rPr kumimoji="1"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1"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kumimoji="1"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d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kumimoji="1"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TW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kumimoji="1" lang="en-US" altLang="zh-TW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</m:d>
                      </m:e>
                    </m:func>
                  </m:oMath>
                </a14:m>
                <a:r>
                  <a:rPr kumimoji="1" lang="en-US" altLang="zh-TW" dirty="0"/>
                  <a:t> relative to the reference point at time </a:t>
                </a:r>
                <a14:m>
                  <m:oMath xmlns:m="http://schemas.openxmlformats.org/officeDocument/2006/math"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kumimoji="1" lang="en-US" altLang="zh-TW" dirty="0"/>
                  <a:t>.</a:t>
                </a:r>
              </a:p>
            </p:txBody>
          </p:sp>
        </mc:Choice>
        <mc:Fallback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86BD4BE7-3A00-B771-1D74-E07251F899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82262"/>
                <a:ext cx="10515600" cy="5210613"/>
              </a:xfrm>
              <a:blipFill>
                <a:blip r:embed="rId2"/>
                <a:stretch>
                  <a:fillRect l="-1086" t="-1942" r="-1327" b="-315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7800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B8CF97C-30B7-6D87-EABC-E7AE1579A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0503"/>
          </a:xfrm>
        </p:spPr>
        <p:txBody>
          <a:bodyPr/>
          <a:lstStyle/>
          <a:p>
            <a:r>
              <a:rPr kumimoji="1" lang="en-US" altLang="zh-TW" dirty="0"/>
              <a:t>Cumulative</a:t>
            </a:r>
            <a:r>
              <a:rPr kumimoji="1" lang="zh-TW" altLang="en-US" dirty="0"/>
              <a:t> </a:t>
            </a:r>
            <a:r>
              <a:rPr kumimoji="1" lang="en-US" altLang="zh-TW" dirty="0"/>
              <a:t>Prospect</a:t>
            </a:r>
            <a:r>
              <a:rPr kumimoji="1" lang="zh-TW" altLang="en-US" dirty="0"/>
              <a:t> </a:t>
            </a:r>
            <a:r>
              <a:rPr kumimoji="1" lang="en-US" altLang="zh-TW" dirty="0"/>
              <a:t>Theory</a:t>
            </a:r>
            <a:r>
              <a:rPr kumimoji="1" lang="zh-TW" altLang="en-US" dirty="0"/>
              <a:t> </a:t>
            </a:r>
            <a:r>
              <a:rPr kumimoji="1" lang="en-US" altLang="zh-TW" dirty="0"/>
              <a:t>model</a:t>
            </a:r>
            <a:endParaRPr kumimoji="1"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86BD4BE7-3A00-B771-1D74-E07251F8998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82262"/>
                <a:ext cx="10515600" cy="5210613"/>
              </a:xfrm>
            </p:spPr>
            <p:txBody>
              <a:bodyPr>
                <a:normAutofit/>
              </a:bodyPr>
              <a:lstStyle/>
              <a:p>
                <a:r>
                  <a:rPr kumimoji="1" lang="en-US" altLang="zh-TW" dirty="0"/>
                  <a:t>The </a:t>
                </a:r>
                <a:r>
                  <a:rPr kumimoji="1" lang="en-US" altLang="zh-TW" dirty="0">
                    <a:solidFill>
                      <a:srgbClr val="FF0000"/>
                    </a:solidFill>
                  </a:rPr>
                  <a:t>value of prospect</a:t>
                </a:r>
                <a:r>
                  <a:rPr kumimoji="1" lang="en-US" altLang="zh-TW" dirty="0"/>
                  <a:t> at time </a:t>
                </a:r>
                <a14:m>
                  <m:oMath xmlns:m="http://schemas.openxmlformats.org/officeDocument/2006/math"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kumimoji="1" lang="en-US" altLang="zh-TW" dirty="0"/>
                  <a:t>, given by</a:t>
                </a:r>
                <a:br>
                  <a:rPr kumimoji="1" lang="en-US" altLang="zh-TW" dirty="0"/>
                </a:br>
                <a14:m>
                  <m:oMath xmlns:m="http://schemas.openxmlformats.org/officeDocument/2006/math">
                    <m:r>
                      <a:rPr kumimoji="1" lang="en-US" altLang="zh-TW" sz="2000" b="0" i="1" smtClean="0">
                        <a:latin typeface="Cambria Math" panose="02040503050406030204" pitchFamily="18" charset="0"/>
                      </a:rPr>
                      <m:t>𝑃𝑇</m:t>
                    </m:r>
                    <m:d>
                      <m:dPr>
                        <m:ctrlPr>
                          <a:rPr kumimoji="1"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TW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TW" sz="20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kumimoji="1" lang="en-US" altLang="zh-TW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kumimoji="1" lang="en-US" altLang="zh-TW" sz="20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kumimoji="1"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kumimoji="1" lang="en-US" altLang="zh-TW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kumimoji="1"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kumimoji="1" lang="en-US" altLang="zh-TW" sz="20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  <m:d>
                          <m:dPr>
                            <m:ctrlPr>
                              <a:rPr kumimoji="1" lang="en-US" altLang="zh-TW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kumimoji="1" lang="en-US" altLang="zh-TW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kumimoji="1" lang="en-US" altLang="zh-TW" sz="2000" b="0" i="0" smtClean="0"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fName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kumimoji="1" lang="en-US" altLang="zh-TW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zh-TW" sz="2000" b="0" i="1" smtClean="0">
                                        <a:latin typeface="Cambria Math" panose="02040503050406030204" pitchFamily="18" charset="0"/>
                                      </a:rPr>
                                      <m:t>𝐶𝐸</m:t>
                                    </m:r>
                                    <m:d>
                                      <m:dPr>
                                        <m:ctrlPr>
                                          <a:rPr kumimoji="1" lang="en-US" altLang="zh-TW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kumimoji="1" lang="en-US" altLang="zh-TW" sz="20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1" lang="en-US" altLang="zh-TW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𝑆</m:t>
                                            </m:r>
                                          </m:e>
                                          <m:sub>
                                            <m:r>
                                              <a:rPr kumimoji="1" lang="en-US" altLang="zh-TW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  <m:r>
                                              <a:rPr kumimoji="1" lang="en-US" altLang="zh-TW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kumimoji="1" lang="en-US" altLang="zh-TW" sz="2000" b="0" i="0" smtClean="0">
                                                <a:latin typeface="Cambria Math" panose="02040503050406030204" pitchFamily="18" charset="0"/>
                                              </a:rPr>
                                              <m:t>Δ</m:t>
                                            </m:r>
                                            <m:r>
                                              <a:rPr kumimoji="1" lang="en-US" altLang="zh-TW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kumimoji="1" lang="en-US" altLang="zh-TW" sz="2000" b="0" i="1" smtClean="0"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sSub>
                                      <m:sSubPr>
                                        <m:ctrlPr>
                                          <a:rPr kumimoji="1" lang="en-US" altLang="zh-TW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zh-TW" sz="2000" b="0" i="1" smtClean="0">
                                            <a:latin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</m:e>
                                      <m:sub>
                                        <m:r>
                                          <a:rPr kumimoji="1" lang="en-US" altLang="zh-TW" sz="2000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  <m:r>
                                          <a:rPr kumimoji="1" lang="en-US" altLang="zh-TW" sz="2000" b="0" i="1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kumimoji="1" lang="en-US" altLang="zh-TW" sz="2000" b="0" i="0" smtClean="0">
                                            <a:latin typeface="Cambria Math" panose="02040503050406030204" pitchFamily="18" charset="0"/>
                                          </a:rPr>
                                          <m:t>Δ</m:t>
                                        </m:r>
                                        <m:r>
                                          <a:rPr kumimoji="1" lang="en-US" altLang="zh-TW" sz="2000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  <m:r>
                                      <a:rPr kumimoji="1" lang="en-US" altLang="zh-TW" sz="20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kumimoji="1" lang="en-US" altLang="zh-TW" sz="2000" b="0" i="1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</m:d>
                                <m:r>
                                  <a:rPr kumimoji="1" lang="en-US" altLang="zh-TW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kumimoji="1" lang="en-US" altLang="zh-TW" sz="2000" b="0" i="1" smtClean="0">
                                    <a:latin typeface="Cambria Math" panose="02040503050406030204" pitchFamily="18" charset="0"/>
                                  </a:rPr>
                                  <m:t>𝑅𝑃</m:t>
                                </m:r>
                                <m:d>
                                  <m:dPr>
                                    <m:ctrlPr>
                                      <a:rPr kumimoji="1" lang="en-US" altLang="zh-TW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kumimoji="1" lang="en-US" altLang="zh-TW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zh-TW" sz="2000" b="0" i="1" smtClean="0">
                                            <a:latin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</m:e>
                                      <m:sub>
                                        <m:r>
                                          <a:rPr kumimoji="1" lang="en-US" altLang="zh-TW" sz="2000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func>
                          </m:e>
                        </m:d>
                        <m:r>
                          <a:rPr kumimoji="1"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  <m:d>
                          <m:dPr>
                            <m:ctrlPr>
                              <a:rPr kumimoji="1" lang="en-US" altLang="zh-TW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zh-TW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TW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kumimoji="1" lang="en-US" altLang="zh-TW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kumimoji="1" lang="en-US" altLang="zh-TW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m:rPr>
                                    <m:sty m:val="p"/>
                                  </m:rPr>
                                  <a:rPr kumimoji="1" lang="en-US" altLang="zh-TW" sz="20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Δ</m:t>
                                </m:r>
                                <m:r>
                                  <a:rPr kumimoji="1" lang="en-US" altLang="zh-TW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kumimoji="1" lang="en-US" altLang="zh-TW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kumimoji="1" lang="en-US" altLang="zh-TW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TW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kumimoji="1" lang="en-US" altLang="zh-TW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  <m:r>
                          <a:rPr kumimoji="1" lang="en-US" altLang="zh-TW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kumimoji="1" lang="en-US" altLang="zh-TW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TW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kumimoji="1" lang="en-US" altLang="zh-TW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kumimoji="1" lang="en-US" altLang="zh-TW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kumimoji="1" lang="en-US" altLang="zh-TW" sz="20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Δ</m:t>
                            </m:r>
                            <m:r>
                              <a:rPr kumimoji="1" lang="en-US" altLang="zh-TW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nary>
                  </m:oMath>
                </a14:m>
                <a:br>
                  <a:rPr kumimoji="1" lang="en-US" altLang="zh-TW" b="0" dirty="0"/>
                </a:br>
                <a:br>
                  <a:rPr kumimoji="1" lang="en-US" altLang="zh-TW" b="0" dirty="0"/>
                </a:br>
                <a:r>
                  <a:rPr kumimoji="1" lang="en-US" altLang="zh-TW" b="0" dirty="0"/>
                  <a:t>where </a:t>
                </a:r>
                <a:r>
                  <a:rPr kumimoji="1" lang="en-US" altLang="zh-TW" b="0" dirty="0">
                    <a:solidFill>
                      <a:srgbClr val="FF0000"/>
                    </a:solidFill>
                  </a:rPr>
                  <a:t>decision </a:t>
                </a:r>
                <a14:m>
                  <m:oMath xmlns:m="http://schemas.openxmlformats.org/officeDocument/2006/math">
                    <m:r>
                      <a:rPr kumimoji="1" lang="en-US" altLang="zh-TW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kumimoji="1" lang="en-US" altLang="zh-TW" b="0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zh-TW" b="0" dirty="0"/>
                  <a:t>is defined through the prob. </a:t>
                </a:r>
                <a:r>
                  <a:rPr kumimoji="1" lang="en-US" altLang="zh-TW" dirty="0"/>
                  <a:t>trans.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kumimoji="1"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e>
                        </m:d>
                      </m:sup>
                    </m:sSup>
                  </m:oMath>
                </a14:m>
                <a:br>
                  <a:rPr kumimoji="1" lang="en-US" altLang="zh-TW" b="0" dirty="0"/>
                </a:br>
                <a14:m>
                  <m:oMath xmlns:m="http://schemas.openxmlformats.org/officeDocument/2006/math">
                    <m:r>
                      <a:rPr kumimoji="1" lang="en-US" altLang="zh-TW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kumimoji="1" lang="en-US" altLang="zh-TW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TW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TW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kumimoji="1" lang="en-US" altLang="zh-TW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kumimoji="1" lang="en-US" altLang="zh-TW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kumimoji="1" lang="en-US" altLang="zh-TW" sz="20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Δ</m:t>
                            </m:r>
                            <m:r>
                              <a:rPr kumimoji="1" lang="en-US" altLang="zh-TW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kumimoji="1" lang="en-US" altLang="zh-TW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kumimoji="1" lang="en-US" altLang="zh-TW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TW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kumimoji="1" lang="en-US" altLang="zh-TW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kumimoji="1" lang="en-US" altLang="zh-TW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kumimoji="1" lang="en-US" altLang="zh-TW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kumimoji="1" lang="en-US" altLang="zh-TW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kumimoji="1" lang="en-US" altLang="zh-TW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kumimoji="1" lang="en-US" altLang="zh-TW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𝑑</m:t>
                                </m:r>
                              </m:num>
                              <m:den>
                                <m:r>
                                  <a:rPr kumimoji="1" lang="en-US" altLang="zh-TW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𝑑</m:t>
                                </m:r>
                                <m:sSub>
                                  <m:sSubPr>
                                    <m:ctrlPr>
                                      <a:rPr kumimoji="1" lang="en-US" altLang="zh-TW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TW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kumimoji="1" lang="en-US" altLang="zh-TW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kumimoji="1" lang="en-US" altLang="zh-TW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kumimoji="1" lang="en-US" altLang="zh-TW" sz="20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Δ</m:t>
                                    </m:r>
                                    <m:r>
                                      <a:rPr kumimoji="1" lang="en-US" altLang="zh-TW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den>
                            </m:f>
                            <m:d>
                              <m:dPr>
                                <m:ctrlPr>
                                  <a:rPr kumimoji="1" lang="en-US" altLang="zh-TW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zh-TW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kumimoji="1" lang="en-US" altLang="zh-TW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zh-TW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p>
                                    <m:r>
                                      <a:rPr kumimoji="1" lang="en-US" altLang="zh-TW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kumimoji="1" lang="en-US" altLang="zh-TW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zh-TW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1−</m:t>
                                    </m:r>
                                    <m:r>
                                      <a:rPr kumimoji="1" lang="en-US" altLang="zh-TW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𝐹</m:t>
                                    </m:r>
                                    <m:d>
                                      <m:dPr>
                                        <m:ctrlPr>
                                          <a:rPr kumimoji="1" lang="en-US" altLang="zh-TW" sz="20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kumimoji="1" lang="en-US" altLang="zh-TW" sz="20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1" lang="en-US" altLang="zh-TW" sz="20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𝑆</m:t>
                                            </m:r>
                                          </m:e>
                                          <m:sub>
                                            <m:r>
                                              <a:rPr kumimoji="1" lang="en-US" altLang="zh-TW" sz="20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  <m:r>
                                              <a:rPr kumimoji="1" lang="en-US" altLang="zh-TW" sz="20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kumimoji="1" lang="en-US" altLang="zh-TW" sz="2000" b="0" i="0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Δ</m:t>
                                            </m:r>
                                            <m:r>
                                              <a:rPr kumimoji="1" lang="en-US" altLang="zh-TW" sz="20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</m:e>
                            </m:d>
                            <m:r>
                              <a:rPr kumimoji="1" lang="en-US" altLang="zh-TW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 </m:t>
                            </m:r>
                            <m:r>
                              <a:rPr kumimoji="1" lang="en-US" altLang="zh-TW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𝑖𝑓</m:t>
                            </m:r>
                            <m:func>
                              <m:funcPr>
                                <m:ctrlPr>
                                  <a:rPr kumimoji="1" lang="en-US" altLang="zh-TW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kumimoji="1" lang="en-US" altLang="zh-TW" sz="20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max</m:t>
                                </m:r>
                              </m:fName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kumimoji="1" lang="en-US" altLang="zh-TW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zh-TW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𝐶𝐸</m:t>
                                    </m:r>
                                    <m:d>
                                      <m:dPr>
                                        <m:ctrlPr>
                                          <a:rPr kumimoji="1" lang="en-US" altLang="zh-TW" sz="20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kumimoji="1" lang="en-US" altLang="zh-TW" sz="20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1" lang="en-US" altLang="zh-TW" sz="20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𝑆</m:t>
                                            </m:r>
                                          </m:e>
                                          <m:sub>
                                            <m:r>
                                              <a:rPr kumimoji="1" lang="en-US" altLang="zh-TW" sz="20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  <m:r>
                                              <a:rPr kumimoji="1" lang="en-US" altLang="zh-TW" sz="20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kumimoji="1" lang="en-US" altLang="zh-TW" sz="2000" b="0" i="0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Δ</m:t>
                                            </m:r>
                                            <m:r>
                                              <a:rPr kumimoji="1" lang="en-US" altLang="zh-TW" sz="20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kumimoji="1" lang="en-US" altLang="zh-TW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 </m:t>
                                    </m:r>
                                    <m:sSub>
                                      <m:sSubPr>
                                        <m:ctrlPr>
                                          <a:rPr kumimoji="1" lang="en-US" altLang="zh-TW" sz="20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zh-TW" sz="20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</m:e>
                                      <m:sub>
                                        <m:r>
                                          <a:rPr kumimoji="1" lang="en-US" altLang="zh-TW" sz="20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  <m:r>
                                          <a:rPr kumimoji="1" lang="en-US" altLang="zh-TW" sz="20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kumimoji="1" lang="en-US" altLang="zh-TW" sz="2000" b="0" i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Δ</m:t>
                                        </m:r>
                                        <m:r>
                                          <a:rPr kumimoji="1" lang="en-US" altLang="zh-TW" sz="20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  <m:r>
                                      <a:rPr kumimoji="1" lang="en-US" altLang="zh-TW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kumimoji="1" lang="en-US" altLang="zh-TW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</m:d>
                              </m:e>
                            </m:func>
                            <m:r>
                              <a:rPr kumimoji="1" lang="en-US" altLang="zh-TW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≥</m:t>
                            </m:r>
                            <m:r>
                              <a:rPr kumimoji="1" lang="en-US" altLang="zh-TW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𝑅𝑃</m:t>
                            </m:r>
                            <m:r>
                              <a:rPr kumimoji="1" lang="en-US" altLang="zh-TW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kumimoji="1" lang="en-US" altLang="zh-TW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TW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kumimoji="1" lang="en-US" altLang="zh-TW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kumimoji="1" lang="en-US" altLang="zh-TW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e>
                            <m:f>
                              <m:fPr>
                                <m:ctrlPr>
                                  <a:rPr kumimoji="1" lang="en-US" altLang="zh-TW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kumimoji="1" lang="en-US" altLang="zh-TW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𝑑</m:t>
                                </m:r>
                              </m:num>
                              <m:den>
                                <m:r>
                                  <a:rPr kumimoji="1" lang="en-US" altLang="zh-TW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𝑑</m:t>
                                </m:r>
                                <m:sSub>
                                  <m:sSubPr>
                                    <m:ctrlPr>
                                      <a:rPr kumimoji="1" lang="en-US" altLang="zh-TW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TW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kumimoji="1" lang="en-US" altLang="zh-TW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kumimoji="1" lang="en-US" altLang="zh-TW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kumimoji="1" lang="en-US" altLang="zh-TW" sz="20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Δ</m:t>
                                    </m:r>
                                    <m:r>
                                      <a:rPr kumimoji="1" lang="en-US" altLang="zh-TW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den>
                            </m:f>
                            <m:d>
                              <m:dPr>
                                <m:ctrlPr>
                                  <a:rPr kumimoji="1" lang="en-US" altLang="zh-TW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kumimoji="1" lang="en-US" altLang="zh-TW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zh-TW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p>
                                    <m:r>
                                      <a:rPr kumimoji="1" lang="en-US" altLang="zh-TW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kumimoji="1" lang="en-US" altLang="zh-TW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zh-TW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𝐹</m:t>
                                    </m:r>
                                    <m:d>
                                      <m:dPr>
                                        <m:ctrlPr>
                                          <a:rPr kumimoji="1" lang="en-US" altLang="zh-TW" sz="20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kumimoji="1" lang="en-US" altLang="zh-TW" sz="20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1" lang="en-US" altLang="zh-TW" sz="20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𝑆</m:t>
                                            </m:r>
                                          </m:e>
                                          <m:sub>
                                            <m:r>
                                              <a:rPr kumimoji="1" lang="en-US" altLang="zh-TW" sz="20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  <m:r>
                                              <a:rPr kumimoji="1" lang="en-US" altLang="zh-TW" sz="20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kumimoji="1" lang="en-US" altLang="zh-TW" sz="2000" b="0" i="0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Δ</m:t>
                                            </m:r>
                                            <m:r>
                                              <a:rPr kumimoji="1" lang="en-US" altLang="zh-TW" sz="20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</m:e>
                            </m:d>
                            <m:r>
                              <a:rPr kumimoji="1" lang="en-US" altLang="zh-TW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 </m:t>
                            </m:r>
                            <m:r>
                              <a:rPr kumimoji="1" lang="en-US" altLang="zh-TW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𝑖𝑓</m:t>
                            </m:r>
                            <m:func>
                              <m:funcPr>
                                <m:ctrlPr>
                                  <a:rPr kumimoji="1" lang="en-US" altLang="zh-TW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kumimoji="1" lang="en-US" altLang="zh-TW" sz="20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max</m:t>
                                </m:r>
                              </m:fName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kumimoji="1" lang="en-US" altLang="zh-TW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zh-TW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𝐶𝐸</m:t>
                                    </m:r>
                                    <m:d>
                                      <m:dPr>
                                        <m:ctrlPr>
                                          <a:rPr kumimoji="1" lang="en-US" altLang="zh-TW" sz="20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kumimoji="1" lang="en-US" altLang="zh-TW" sz="20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1" lang="en-US" altLang="zh-TW" sz="20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𝑆</m:t>
                                            </m:r>
                                          </m:e>
                                          <m:sub>
                                            <m:r>
                                              <a:rPr kumimoji="1" lang="en-US" altLang="zh-TW" sz="20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  <m:r>
                                              <a:rPr kumimoji="1" lang="en-US" altLang="zh-TW" sz="20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kumimoji="1" lang="en-US" altLang="zh-TW" sz="2000" b="0" i="0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Δ</m:t>
                                            </m:r>
                                            <m:r>
                                              <a:rPr kumimoji="1" lang="en-US" altLang="zh-TW" sz="20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kumimoji="1" lang="en-US" altLang="zh-TW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 </m:t>
                                    </m:r>
                                    <m:sSub>
                                      <m:sSubPr>
                                        <m:ctrlPr>
                                          <a:rPr kumimoji="1" lang="en-US" altLang="zh-TW" sz="20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zh-TW" sz="20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</m:e>
                                      <m:sub>
                                        <m:r>
                                          <a:rPr kumimoji="1" lang="en-US" altLang="zh-TW" sz="20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  <m:r>
                                          <a:rPr kumimoji="1" lang="en-US" altLang="zh-TW" sz="20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kumimoji="1" lang="en-US" altLang="zh-TW" sz="2000" b="0" i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Δ</m:t>
                                        </m:r>
                                        <m:r>
                                          <a:rPr kumimoji="1" lang="en-US" altLang="zh-TW" sz="20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  <m:r>
                                      <a:rPr kumimoji="1" lang="en-US" altLang="zh-TW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kumimoji="1" lang="en-US" altLang="zh-TW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</m:d>
                              </m:e>
                            </m:func>
                            <m:r>
                              <a:rPr kumimoji="1" lang="en-US" altLang="zh-TW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&lt;</m:t>
                            </m:r>
                            <m:r>
                              <a:rPr kumimoji="1" lang="en-US" altLang="zh-TW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𝑅𝑃</m:t>
                            </m:r>
                            <m:r>
                              <a:rPr kumimoji="1" lang="en-US" altLang="zh-TW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kumimoji="1" lang="en-US" altLang="zh-TW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TW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kumimoji="1" lang="en-US" altLang="zh-TW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kumimoji="1" lang="en-US" altLang="zh-TW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</m:eqArr>
                      </m:e>
                    </m:d>
                  </m:oMath>
                </a14:m>
                <a:br>
                  <a:rPr kumimoji="1" lang="en-US" altLang="zh-TW" sz="2000" b="0" dirty="0">
                    <a:ea typeface="Cambria Math" panose="02040503050406030204" pitchFamily="18" charset="0"/>
                  </a:rPr>
                </a:br>
                <a:br>
                  <a:rPr kumimoji="1" lang="en-US" altLang="zh-TW" sz="2000" b="0" dirty="0">
                    <a:ea typeface="Cambria Math" panose="02040503050406030204" pitchFamily="18" charset="0"/>
                  </a:rPr>
                </a:br>
                <a:r>
                  <a:rPr kumimoji="1" lang="en-US" altLang="zh-TW" b="0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certainty equivalent </a:t>
                </a:r>
                <a:r>
                  <a:rPr kumimoji="1" lang="en-US" altLang="zh-TW" b="0" dirty="0">
                    <a:ea typeface="Cambria Math" panose="02040503050406030204" pitchFamily="18" charset="0"/>
                  </a:rPr>
                  <a:t>at time </a:t>
                </a:r>
                <a14:m>
                  <m:oMath xmlns:m="http://schemas.openxmlformats.org/officeDocument/2006/math">
                    <m:r>
                      <a:rPr kumimoji="1"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kumimoji="1" lang="en-US" altLang="zh-TW" b="0" dirty="0">
                    <a:ea typeface="Cambria Math" panose="02040503050406030204" pitchFamily="18" charset="0"/>
                  </a:rPr>
                  <a:t>, for a given stock price,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kumimoji="1" lang="en-US" altLang="zh-TW" b="0" dirty="0">
                    <a:ea typeface="Cambria Math" panose="02040503050406030204" pitchFamily="18" charset="0"/>
                  </a:rPr>
                  <a:t>, by</a:t>
                </a:r>
                <a:br>
                  <a:rPr kumimoji="1" lang="en-US" altLang="zh-TW" b="0" dirty="0"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kumimoji="1" lang="en-US" altLang="zh-TW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𝐶𝐸</m:t>
                    </m:r>
                    <m:d>
                      <m:dPr>
                        <m:ctrlPr>
                          <a:rPr kumimoji="1" lang="en-US" altLang="zh-TW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TW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TW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kumimoji="1" lang="en-US" altLang="zh-TW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d>
                      <m:dPr>
                        <m:begChr m:val="{"/>
                        <m:endChr m:val=""/>
                        <m:ctrlPr>
                          <a:rPr kumimoji="1" lang="en-US" altLang="zh-TW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kumimoji="1" lang="en-US" altLang="zh-TW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kumimoji="1" lang="en-US" altLang="zh-TW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zh-TW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kumimoji="1" lang="en-US" altLang="zh-TW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kumimoji="1" lang="en-US" altLang="zh-TW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m:rPr>
                                    <m:sty m:val="p"/>
                                  </m:rPr>
                                  <a:rPr kumimoji="1" lang="en-US" altLang="zh-TW" sz="20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Δ</m:t>
                                </m:r>
                                <m:r>
                                  <a:rPr kumimoji="1" lang="en-US" altLang="zh-TW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  <m:d>
                              <m:dPr>
                                <m:ctrlPr>
                                  <a:rPr kumimoji="1" lang="en-US" altLang="zh-TW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zh-TW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𝑃𝑇</m:t>
                                </m:r>
                                <m:sSup>
                                  <m:sSupPr>
                                    <m:ctrlPr>
                                      <a:rPr kumimoji="1" lang="en-US" altLang="zh-TW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kumimoji="1" lang="en-US" altLang="zh-TW" sz="20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kumimoji="1" lang="en-US" altLang="zh-TW" sz="20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1" lang="en-US" altLang="zh-TW" sz="20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𝑆</m:t>
                                            </m:r>
                                          </m:e>
                                          <m:sub>
                                            <m:r>
                                              <a:rPr kumimoji="1" lang="en-US" altLang="zh-TW" sz="20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f>
                                      <m:fPr>
                                        <m:ctrlPr>
                                          <a:rPr kumimoji="1" lang="en-US" altLang="zh-TW" sz="20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kumimoji="1" lang="en-US" altLang="zh-TW" sz="20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kumimoji="1" lang="en-US" altLang="zh-TW" sz="20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𝛼</m:t>
                                        </m:r>
                                      </m:den>
                                    </m:f>
                                  </m:sup>
                                </m:sSup>
                                <m:r>
                                  <a:rPr kumimoji="1" lang="en-US" altLang="zh-TW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kumimoji="1" lang="en-US" altLang="zh-TW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𝑅𝑃</m:t>
                                </m:r>
                                <m:d>
                                  <m:dPr>
                                    <m:ctrlPr>
                                      <a:rPr kumimoji="1" lang="en-US" altLang="zh-TW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kumimoji="1" lang="en-US" altLang="zh-TW" sz="20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zh-TW" sz="20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</m:e>
                                      <m:sub>
                                        <m:r>
                                          <a:rPr kumimoji="1" lang="en-US" altLang="zh-TW" sz="20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  <m:r>
                              <a:rPr kumimoji="1" lang="en-US" altLang="zh-TW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 </m:t>
                            </m:r>
                            <m:r>
                              <a:rPr kumimoji="1" lang="en-US" altLang="zh-TW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𝑖𝑓</m:t>
                            </m:r>
                            <m:r>
                              <a:rPr kumimoji="1" lang="en-US" altLang="zh-TW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</m:t>
                            </m:r>
                            <m:r>
                              <a:rPr kumimoji="1" lang="en-US" altLang="zh-TW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𝑃𝑇</m:t>
                            </m:r>
                            <m:d>
                              <m:dPr>
                                <m:ctrlPr>
                                  <a:rPr kumimoji="1" lang="en-US" altLang="zh-TW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1" lang="en-US" altLang="zh-TW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TW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kumimoji="1" lang="en-US" altLang="zh-TW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d>
                            <m:r>
                              <a:rPr kumimoji="1" lang="en-US" altLang="zh-TW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≥0</m:t>
                            </m:r>
                          </m:e>
                          <m:e>
                            <m:sSup>
                              <m:sSupPr>
                                <m:ctrlPr>
                                  <a:rPr kumimoji="1" lang="en-US" altLang="zh-TW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zh-TW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kumimoji="1" lang="en-US" altLang="zh-TW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kumimoji="1" lang="en-US" altLang="zh-TW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m:rPr>
                                    <m:sty m:val="p"/>
                                  </m:rPr>
                                  <a:rPr kumimoji="1" lang="en-US" altLang="zh-TW" sz="20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Δ</m:t>
                                </m:r>
                                <m:r>
                                  <a:rPr kumimoji="1" lang="en-US" altLang="zh-TW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  <m:d>
                              <m:dPr>
                                <m:ctrlPr>
                                  <a:rPr kumimoji="1" lang="en-US" altLang="zh-TW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zh-TW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𝑅𝑃</m:t>
                                </m:r>
                                <m:d>
                                  <m:dPr>
                                    <m:ctrlPr>
                                      <a:rPr kumimoji="1" lang="en-US" altLang="zh-TW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kumimoji="1" lang="en-US" altLang="zh-TW" sz="20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zh-TW" sz="20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</m:e>
                                      <m:sub>
                                        <m:r>
                                          <a:rPr kumimoji="1" lang="en-US" altLang="zh-TW" sz="20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kumimoji="1" lang="en-US" altLang="zh-TW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kumimoji="1" lang="en-US" altLang="zh-TW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kumimoji="1" lang="en-US" altLang="zh-TW" sz="20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kumimoji="1" lang="en-US" altLang="zh-TW" sz="20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kumimoji="1" lang="en-US" altLang="zh-TW" sz="20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𝑃𝑇</m:t>
                                            </m:r>
                                            <m:d>
                                              <m:dPr>
                                                <m:ctrlPr>
                                                  <a:rPr kumimoji="1" lang="en-US" altLang="zh-TW" sz="2000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kumimoji="1" lang="en-US" altLang="zh-TW" sz="2000" b="0" i="1" smtClean="0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kumimoji="1" lang="en-US" altLang="zh-TW" sz="2000" b="0" i="1" smtClean="0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𝑆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kumimoji="1" lang="en-US" altLang="zh-TW" sz="2000" b="0" i="1" smtClean="0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𝑡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d>
                                          </m:num>
                                          <m:den>
                                            <m:r>
                                              <a:rPr kumimoji="1" lang="en-US" altLang="zh-TW" sz="20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kumimoji="1" lang="en-US" altLang="zh-TW" sz="20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𝜆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f>
                                      <m:fPr>
                                        <m:ctrlPr>
                                          <a:rPr kumimoji="1" lang="en-US" altLang="zh-TW" sz="20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kumimoji="1" lang="en-US" altLang="zh-TW" sz="20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kumimoji="1" lang="en-US" altLang="zh-TW" sz="20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𝛼</m:t>
                                        </m:r>
                                      </m:den>
                                    </m:f>
                                  </m:sup>
                                </m:sSup>
                              </m:e>
                            </m:d>
                            <m:r>
                              <a:rPr kumimoji="1" lang="en-US" altLang="zh-TW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kumimoji="1" lang="en-US" altLang="zh-TW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</m:t>
                            </m:r>
                            <m:r>
                              <a:rPr kumimoji="1" lang="en-US" altLang="zh-TW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𝑖𝑓</m:t>
                            </m:r>
                            <m:r>
                              <a:rPr kumimoji="1" lang="en-US" altLang="zh-TW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1" lang="en-US" altLang="zh-TW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𝑃𝑇</m:t>
                            </m:r>
                            <m:d>
                              <m:dPr>
                                <m:ctrlPr>
                                  <a:rPr kumimoji="1" lang="en-US" altLang="zh-TW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1" lang="en-US" altLang="zh-TW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TW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kumimoji="1" lang="en-US" altLang="zh-TW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d>
                            <m:r>
                              <a:rPr kumimoji="1" lang="en-US" altLang="zh-TW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&lt;0 </m:t>
                            </m:r>
                          </m:e>
                        </m:eqArr>
                      </m:e>
                    </m:d>
                  </m:oMath>
                </a14:m>
                <a:br>
                  <a:rPr kumimoji="1" lang="en-US" altLang="zh-TW" b="0" dirty="0">
                    <a:ea typeface="Cambria Math" panose="02040503050406030204" pitchFamily="18" charset="0"/>
                  </a:rPr>
                </a:br>
                <a:endParaRPr kumimoji="1" lang="en-US" altLang="zh-TW" b="0" dirty="0"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86BD4BE7-3A00-B771-1D74-E07251F899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82262"/>
                <a:ext cx="10515600" cy="5210613"/>
              </a:xfrm>
              <a:blipFill>
                <a:blip r:embed="rId2"/>
                <a:stretch>
                  <a:fillRect l="-1086" t="-172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8499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B8CF97C-30B7-6D87-EABC-E7AE1579A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0503"/>
          </a:xfrm>
        </p:spPr>
        <p:txBody>
          <a:bodyPr/>
          <a:lstStyle/>
          <a:p>
            <a:r>
              <a:rPr kumimoji="1" lang="en-US" altLang="zh-TW" dirty="0"/>
              <a:t>Cumulative</a:t>
            </a:r>
            <a:r>
              <a:rPr kumimoji="1" lang="zh-TW" altLang="en-US" dirty="0"/>
              <a:t> </a:t>
            </a:r>
            <a:r>
              <a:rPr kumimoji="1" lang="en-US" altLang="zh-TW" dirty="0"/>
              <a:t>Prospect</a:t>
            </a:r>
            <a:r>
              <a:rPr kumimoji="1" lang="zh-TW" altLang="en-US" dirty="0"/>
              <a:t> </a:t>
            </a:r>
            <a:r>
              <a:rPr kumimoji="1" lang="en-US" altLang="zh-TW" dirty="0"/>
              <a:t>Theory</a:t>
            </a:r>
            <a:r>
              <a:rPr kumimoji="1" lang="zh-TW" altLang="en-US" dirty="0"/>
              <a:t> </a:t>
            </a:r>
            <a:r>
              <a:rPr kumimoji="1" lang="en-US" altLang="zh-TW" dirty="0"/>
              <a:t>model</a:t>
            </a:r>
            <a:endParaRPr kumimoji="1"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86BD4BE7-3A00-B771-1D74-E07251F8998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82262"/>
                <a:ext cx="10515600" cy="5210613"/>
              </a:xfrm>
            </p:spPr>
            <p:txBody>
              <a:bodyPr/>
              <a:lstStyle/>
              <a:p>
                <a:r>
                  <a:rPr kumimoji="1" lang="en-US" altLang="zh-TW" dirty="0"/>
                  <a:t>There is </a:t>
                </a:r>
                <a:r>
                  <a:rPr kumimoji="1" lang="en-US" altLang="zh-TW" dirty="0">
                    <a:solidFill>
                      <a:srgbClr val="FF0000"/>
                    </a:solidFill>
                  </a:rPr>
                  <a:t>no consensus as to an appropriate choice for the reference point</a:t>
                </a:r>
                <a:r>
                  <a:rPr kumimoji="1" lang="en-US" altLang="zh-TW" dirty="0"/>
                  <a:t>, </a:t>
                </a:r>
                <a14:m>
                  <m:oMath xmlns:m="http://schemas.openxmlformats.org/officeDocument/2006/math"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𝑅𝑃</m:t>
                    </m:r>
                    <m:d>
                      <m:d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kumimoji="1" lang="en-US" altLang="zh-TW" dirty="0"/>
                  <a:t>.</a:t>
                </a:r>
              </a:p>
              <a:p>
                <a:endParaRPr kumimoji="1" lang="en-US" altLang="zh-TW" dirty="0"/>
              </a:p>
              <a:p>
                <a:r>
                  <a:rPr kumimoji="1" lang="en-US" altLang="zh-TW" dirty="0">
                    <a:solidFill>
                      <a:schemeClr val="accent1"/>
                    </a:solidFill>
                  </a:rPr>
                  <a:t>We consider three possible choices</a:t>
                </a:r>
                <a:r>
                  <a:rPr kumimoji="1" lang="en-US" altLang="zh-TW" dirty="0"/>
                  <a:t>. First two choices are adaptions of those choose by </a:t>
                </a:r>
                <a:r>
                  <a:rPr kumimoji="1" lang="en-US" altLang="zh-TW" dirty="0">
                    <a:solidFill>
                      <a:schemeClr val="accent1"/>
                    </a:solidFill>
                  </a:rPr>
                  <a:t>Spalt (2013).</a:t>
                </a:r>
                <a:br>
                  <a:rPr kumimoji="1" lang="en-US" altLang="zh-TW" dirty="0">
                    <a:solidFill>
                      <a:schemeClr val="accent1"/>
                    </a:solidFill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𝑅𝑃</m:t>
                        </m:r>
                      </m:e>
                      <m:sub>
                        <m:r>
                          <a:rPr kumimoji="1"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zh-TW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kumimoji="1"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1" lang="en-US" altLang="zh-TW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kumimoji="1" lang="en-US" altLang="zh-TW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kumimoji="1"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kumimoji="1"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kumimoji="1"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m:rPr>
                                    <m:sty m:val="p"/>
                                  </m:rPr>
                                  <a:rPr kumimoji="1" lang="en-US" altLang="zh-TW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r>
                                  <a:rPr kumimoji="1"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  <m:r>
                              <a:rPr kumimoji="1" lang="en-US" altLang="zh-TW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kumimoji="1" lang="en-US" altLang="zh-TW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  <m:r>
                              <a:rPr kumimoji="1" lang="en-US" altLang="zh-TW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 0</m:t>
                            </m:r>
                          </m:e>
                        </m:d>
                      </m:e>
                    </m:func>
                    <m:r>
                      <a:rPr kumimoji="1" lang="en-US" altLang="zh-TW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br>
                  <a:rPr kumimoji="1" lang="en-US" altLang="zh-TW" b="0" dirty="0">
                    <a:solidFill>
                      <a:schemeClr val="tx1"/>
                    </a:solidFill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b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zh-TW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RP</m:t>
                        </m:r>
                      </m:e>
                      <m:sub>
                        <m:r>
                          <a:rPr kumimoji="1" lang="en-US" altLang="zh-TW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1" lang="en-US" altLang="zh-TW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zh-TW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𝐵𝑆</m:t>
                    </m:r>
                    <m:d>
                      <m:dPr>
                        <m:ctrlPr>
                          <a:rPr kumimoji="1"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TW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TW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kumimoji="1" lang="en-US" altLang="zh-TW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br>
                  <a:rPr kumimoji="1" lang="en-US" altLang="zh-TW" dirty="0">
                    <a:solidFill>
                      <a:schemeClr val="accent1"/>
                    </a:solidFill>
                  </a:rPr>
                </a:br>
                <a:r>
                  <a:rPr kumimoji="1" lang="en-US" altLang="zh-TW" dirty="0"/>
                  <a:t>where </a:t>
                </a:r>
                <a14:m>
                  <m:oMath xmlns:m="http://schemas.openxmlformats.org/officeDocument/2006/math"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𝐵𝑆</m:t>
                    </m:r>
                    <m:d>
                      <m:d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kumimoji="1" lang="en-US" altLang="zh-TW" dirty="0"/>
                  <a:t> is the </a:t>
                </a:r>
                <a:r>
                  <a:rPr kumimoji="1" lang="en-US" altLang="zh-TW" dirty="0">
                    <a:solidFill>
                      <a:schemeClr val="accent1"/>
                    </a:solidFill>
                  </a:rPr>
                  <a:t>Black-Scholes European option </a:t>
                </a:r>
                <a:r>
                  <a:rPr kumimoji="1" lang="en-US" altLang="zh-TW" dirty="0"/>
                  <a:t>value with </a:t>
                </a:r>
                <a14:m>
                  <m:oMath xmlns:m="http://schemas.openxmlformats.org/officeDocument/2006/math"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kumimoji="1" lang="en-US" altLang="zh-TW" dirty="0"/>
                  <a:t> until maturity.</a:t>
                </a:r>
              </a:p>
            </p:txBody>
          </p:sp>
        </mc:Choice>
        <mc:Fallback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86BD4BE7-3A00-B771-1D74-E07251F899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82262"/>
                <a:ext cx="10515600" cy="5210613"/>
              </a:xfrm>
              <a:blipFill>
                <a:blip r:embed="rId2"/>
                <a:stretch>
                  <a:fillRect l="-1086" t="-1942" r="-168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8910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B8CF97C-30B7-6D87-EABC-E7AE1579A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0503"/>
          </a:xfrm>
        </p:spPr>
        <p:txBody>
          <a:bodyPr/>
          <a:lstStyle/>
          <a:p>
            <a:r>
              <a:rPr kumimoji="1" lang="en-US" altLang="zh-TW" dirty="0"/>
              <a:t>Cumulative</a:t>
            </a:r>
            <a:r>
              <a:rPr kumimoji="1" lang="zh-TW" altLang="en-US" dirty="0"/>
              <a:t> </a:t>
            </a:r>
            <a:r>
              <a:rPr kumimoji="1" lang="en-US" altLang="zh-TW" dirty="0"/>
              <a:t>Prospect</a:t>
            </a:r>
            <a:r>
              <a:rPr kumimoji="1" lang="zh-TW" altLang="en-US" dirty="0"/>
              <a:t> </a:t>
            </a:r>
            <a:r>
              <a:rPr kumimoji="1" lang="en-US" altLang="zh-TW" dirty="0"/>
              <a:t>Theory</a:t>
            </a:r>
            <a:r>
              <a:rPr kumimoji="1" lang="zh-TW" altLang="en-US" dirty="0"/>
              <a:t> </a:t>
            </a:r>
            <a:r>
              <a:rPr kumimoji="1" lang="en-US" altLang="zh-TW" dirty="0"/>
              <a:t>model</a:t>
            </a:r>
            <a:endParaRPr kumimoji="1"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86BD4BE7-3A00-B771-1D74-E07251F8998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82262"/>
                <a:ext cx="10515600" cy="521061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kumimoji="1" lang="en-US" altLang="zh-TW" dirty="0"/>
                  <a:t>--- Advanced reference point model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kumimoji="1" lang="en-US" altLang="zh-TW" dirty="0"/>
                  <a:t>)</a:t>
                </a:r>
              </a:p>
              <a:p>
                <a:endParaRPr kumimoji="1" lang="en-US" altLang="zh-TW" dirty="0"/>
              </a:p>
              <a:p>
                <a:r>
                  <a:rPr kumimoji="1" lang="en-US" altLang="zh-TW" dirty="0"/>
                  <a:t>Barberis et al. (2001) suggest the </a:t>
                </a:r>
                <a:r>
                  <a:rPr kumimoji="1" lang="en-US" altLang="zh-TW" dirty="0">
                    <a:solidFill>
                      <a:srgbClr val="FF0000"/>
                    </a:solidFill>
                  </a:rPr>
                  <a:t>RP may also depend on the past performance</a:t>
                </a:r>
                <a:r>
                  <a:rPr kumimoji="1" lang="en-US" altLang="zh-TW" dirty="0"/>
                  <a:t> of stock price.</a:t>
                </a:r>
              </a:p>
              <a:p>
                <a:endParaRPr kumimoji="1" lang="en-US" altLang="zh-TW" dirty="0"/>
              </a:p>
              <a:p>
                <a:r>
                  <a:rPr kumimoji="1" lang="en-US" altLang="zh-TW" dirty="0"/>
                  <a:t>Set benchmark of the stock price based on its </a:t>
                </a:r>
                <a:r>
                  <a:rPr kumimoji="1" lang="en-US" altLang="zh-TW" dirty="0">
                    <a:solidFill>
                      <a:srgbClr val="FF0000"/>
                    </a:solidFill>
                  </a:rPr>
                  <a:t>historical</a:t>
                </a:r>
                <a:r>
                  <a:rPr kumimoji="1" lang="en-US" altLang="zh-TW" dirty="0"/>
                  <a:t> trend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kumimoji="1" lang="en-US" altLang="zh-TW" dirty="0"/>
                  <a:t>.</a:t>
                </a:r>
                <a:br>
                  <a:rPr kumimoji="1" lang="en-US" altLang="zh-TW" dirty="0"/>
                </a:br>
                <a:r>
                  <a:rPr kumimoji="1" lang="en-US" altLang="zh-TW" dirty="0"/>
                  <a:t>A good choice of the benchmark is</a:t>
                </a:r>
                <a:br>
                  <a:rPr kumimoji="1" lang="en-US" altLang="zh-TW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trlPr>
                              <a:rPr kumimoji="1"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kumimoji="1" lang="en-US" altLang="zh-TW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sub>
                          <m:sup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  <m:e>
                            <m:sSub>
                              <m:sSubPr>
                                <m:ctrlPr>
                                  <a:rPr kumimoji="1"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TW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kumimoji="1" lang="en-US" altLang="zh-TW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sub>
                            </m:sSub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</a:rPr>
                              <m:t>𝑑𝑣</m:t>
                            </m:r>
                          </m:e>
                        </m:nary>
                      </m:num>
                      <m:den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den>
                    </m:f>
                  </m:oMath>
                </a14:m>
                <a:br>
                  <a:rPr kumimoji="1" lang="en-US" altLang="zh-TW" dirty="0"/>
                </a:br>
                <a:r>
                  <a:rPr kumimoji="1" lang="en-US" altLang="zh-TW" dirty="0"/>
                  <a:t>or the </a:t>
                </a:r>
                <a:r>
                  <a:rPr kumimoji="1" lang="en-US" altLang="zh-TW" dirty="0">
                    <a:solidFill>
                      <a:srgbClr val="FF0000"/>
                    </a:solidFill>
                  </a:rPr>
                  <a:t>average performance</a:t>
                </a:r>
                <a:r>
                  <a:rPr kumimoji="1" lang="en-US" altLang="zh-TW" dirty="0"/>
                  <a:t> over past </a:t>
                </a:r>
                <a14:m>
                  <m:oMath xmlns:m="http://schemas.openxmlformats.org/officeDocument/2006/math"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kumimoji="1" lang="en-US" altLang="zh-TW" dirty="0"/>
                  <a:t> years.</a:t>
                </a:r>
                <a:br>
                  <a:rPr kumimoji="1" lang="en-US" altLang="zh-TW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kumimoji="1" lang="en-US" altLang="zh-TW" dirty="0"/>
                  <a:t> responds sluggishly to changes in 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kumimoji="1" lang="en-US" altLang="zh-TW" dirty="0"/>
                  <a:t>.</a:t>
                </a:r>
              </a:p>
            </p:txBody>
          </p:sp>
        </mc:Choice>
        <mc:Fallback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86BD4BE7-3A00-B771-1D74-E07251F899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82262"/>
                <a:ext cx="10515600" cy="5210613"/>
              </a:xfrm>
              <a:blipFill>
                <a:blip r:embed="rId2"/>
                <a:stretch>
                  <a:fillRect l="-1206" t="-194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05157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956</Words>
  <Application>Microsoft Macintosh PowerPoint</Application>
  <PresentationFormat>寬螢幕</PresentationFormat>
  <Paragraphs>45</Paragraphs>
  <Slides>13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Office 佈景主題</vt:lpstr>
      <vt:lpstr>Sun, L., &amp; Widdicks, M. (2016).  Why do employees like to be paid with Options? - A multi- period prospect theory approach.  Journal of Corporate Finance, 38, 106-125.</vt:lpstr>
      <vt:lpstr>Cumulative Prospect Theory model</vt:lpstr>
      <vt:lpstr>Cumulative Prospect Theory model</vt:lpstr>
      <vt:lpstr>Cumulative Prospect Theory model</vt:lpstr>
      <vt:lpstr>Cumulative Prospect Theory model</vt:lpstr>
      <vt:lpstr>Cumulative Prospect Theory model</vt:lpstr>
      <vt:lpstr>Cumulative Prospect Theory model</vt:lpstr>
      <vt:lpstr>Cumulative Prospect Theory model</vt:lpstr>
      <vt:lpstr>Cumulative Prospect Theory model</vt:lpstr>
      <vt:lpstr>Cumulative Prospect Theory model</vt:lpstr>
      <vt:lpstr>Cumulative Prospect Theory model</vt:lpstr>
      <vt:lpstr>Cumulative Prospect Theory model</vt:lpstr>
      <vt:lpstr>Cumulative Prospect Theory model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Sun, L., &amp; Widdicks, M. (2016).  Why do employees like to be paid with Options? - A multi- period prospect theory approach.  Journal of Corporate Finance, 38, 106-125.</dc:title>
  <dc:creator>陳品勳</dc:creator>
  <cp:lastModifiedBy>陳品勳</cp:lastModifiedBy>
  <cp:revision>9</cp:revision>
  <dcterms:created xsi:type="dcterms:W3CDTF">2022-09-25T14:37:56Z</dcterms:created>
  <dcterms:modified xsi:type="dcterms:W3CDTF">2022-09-25T17:04:55Z</dcterms:modified>
</cp:coreProperties>
</file>